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57" r:id="rId2"/>
    <p:sldId id="283" r:id="rId3"/>
    <p:sldId id="281" r:id="rId4"/>
    <p:sldId id="502" r:id="rId5"/>
    <p:sldId id="487" r:id="rId6"/>
    <p:sldId id="503" r:id="rId7"/>
    <p:sldId id="488" r:id="rId8"/>
    <p:sldId id="504" r:id="rId9"/>
    <p:sldId id="505" r:id="rId10"/>
    <p:sldId id="547" r:id="rId11"/>
    <p:sldId id="539" r:id="rId12"/>
    <p:sldId id="549" r:id="rId13"/>
    <p:sldId id="540" r:id="rId14"/>
    <p:sldId id="541" r:id="rId15"/>
    <p:sldId id="542" r:id="rId16"/>
    <p:sldId id="543" r:id="rId17"/>
    <p:sldId id="544" r:id="rId18"/>
    <p:sldId id="545" r:id="rId19"/>
    <p:sldId id="546" r:id="rId20"/>
    <p:sldId id="493" r:id="rId21"/>
    <p:sldId id="494" r:id="rId22"/>
    <p:sldId id="496" r:id="rId23"/>
    <p:sldId id="497" r:id="rId24"/>
    <p:sldId id="498" r:id="rId25"/>
    <p:sldId id="499" r:id="rId26"/>
    <p:sldId id="500" r:id="rId27"/>
    <p:sldId id="501" r:id="rId28"/>
    <p:sldId id="506" r:id="rId29"/>
    <p:sldId id="507" r:id="rId30"/>
    <p:sldId id="509" r:id="rId31"/>
    <p:sldId id="554" r:id="rId32"/>
    <p:sldId id="510" r:id="rId33"/>
    <p:sldId id="511" r:id="rId34"/>
    <p:sldId id="395" r:id="rId35"/>
    <p:sldId id="515" r:id="rId36"/>
    <p:sldId id="396" r:id="rId37"/>
    <p:sldId id="537" r:id="rId38"/>
    <p:sldId id="538" r:id="rId39"/>
    <p:sldId id="548" r:id="rId40"/>
    <p:sldId id="513" r:id="rId41"/>
    <p:sldId id="350" r:id="rId42"/>
    <p:sldId id="514" r:id="rId43"/>
    <p:sldId id="327" r:id="rId44"/>
    <p:sldId id="518" r:id="rId45"/>
    <p:sldId id="516" r:id="rId46"/>
    <p:sldId id="517" r:id="rId47"/>
    <p:sldId id="401" r:id="rId48"/>
    <p:sldId id="386" r:id="rId49"/>
    <p:sldId id="476" r:id="rId50"/>
    <p:sldId id="347" r:id="rId51"/>
    <p:sldId id="387" r:id="rId52"/>
    <p:sldId id="523" r:id="rId53"/>
    <p:sldId id="522" r:id="rId54"/>
    <p:sldId id="524" r:id="rId55"/>
    <p:sldId id="519" r:id="rId56"/>
    <p:sldId id="550" r:id="rId57"/>
    <p:sldId id="551" r:id="rId58"/>
    <p:sldId id="552" r:id="rId59"/>
    <p:sldId id="553" r:id="rId60"/>
    <p:sldId id="555" r:id="rId61"/>
    <p:sldId id="324" r:id="rId62"/>
    <p:sldId id="329" r:id="rId63"/>
    <p:sldId id="381" r:id="rId64"/>
    <p:sldId id="330" r:id="rId65"/>
    <p:sldId id="382" r:id="rId66"/>
    <p:sldId id="385" r:id="rId67"/>
    <p:sldId id="556" r:id="rId68"/>
    <p:sldId id="557" r:id="rId69"/>
    <p:sldId id="520" r:id="rId70"/>
    <p:sldId id="521" r:id="rId71"/>
    <p:sldId id="530" r:id="rId72"/>
    <p:sldId id="532" r:id="rId73"/>
    <p:sldId id="531" r:id="rId74"/>
    <p:sldId id="525" r:id="rId75"/>
    <p:sldId id="527" r:id="rId76"/>
    <p:sldId id="528" r:id="rId77"/>
    <p:sldId id="529" r:id="rId78"/>
    <p:sldId id="526" r:id="rId79"/>
    <p:sldId id="533" r:id="rId80"/>
    <p:sldId id="534" r:id="rId81"/>
    <p:sldId id="535" r:id="rId82"/>
    <p:sldId id="536" r:id="rId83"/>
    <p:sldId id="280" r:id="rId8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1477" autoAdjust="0"/>
  </p:normalViewPr>
  <p:slideViewPr>
    <p:cSldViewPr snapToGrid="0">
      <p:cViewPr varScale="1">
        <p:scale>
          <a:sx n="93" d="100"/>
          <a:sy n="93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3B5EF-C2FE-4558-B393-3D874534693D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73819-5A30-4F19-9478-4C43B8673D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41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8B411-C8B3-49B2-A0EB-04BA9D0F2837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5D729-D47F-4086-B856-9FE42A19C4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20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59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610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7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5D729-D47F-4086-B856-9FE42A19C438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34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22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72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94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169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49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948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352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76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22" name="Espaço Reservado para Texto 1"/>
          <p:cNvSpPr txBox="1">
            <a:spLocks/>
          </p:cNvSpPr>
          <p:nvPr userDrawn="1"/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4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360" y="2105480"/>
            <a:ext cx="7885990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4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2923854"/>
            <a:ext cx="4300401" cy="4376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471997"/>
            <a:ext cx="7886700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pic>
        <p:nvPicPr>
          <p:cNvPr id="27" name="Imagem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7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0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01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3" name="Google Shape;33;p61"/>
          <p:cNvSpPr txBox="1">
            <a:spLocks noGrp="1"/>
          </p:cNvSpPr>
          <p:nvPr>
            <p:ph type="body" idx="1"/>
          </p:nvPr>
        </p:nvSpPr>
        <p:spPr>
          <a:xfrm>
            <a:off x="628650" y="2620605"/>
            <a:ext cx="8358596" cy="188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" name="Google Shape;35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9859" y="5932891"/>
            <a:ext cx="1525491" cy="514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55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823"/>
            <a:ext cx="7886700" cy="5036140"/>
          </a:xfrm>
        </p:spPr>
        <p:txBody>
          <a:bodyPr/>
          <a:lstStyle>
            <a:lvl1pPr>
              <a:defRPr>
                <a:latin typeface="Montserrat" panose="00000500000000000000" pitchFamily="2" charset="0"/>
              </a:defRPr>
            </a:lvl1pPr>
            <a:lvl2pPr>
              <a:defRPr>
                <a:latin typeface="Montserrat" panose="00000500000000000000" pitchFamily="2" charset="0"/>
              </a:defRPr>
            </a:lvl2pPr>
            <a:lvl3pPr>
              <a:defRPr>
                <a:latin typeface="Montserrat" panose="00000500000000000000" pitchFamily="2" charset="0"/>
              </a:defRPr>
            </a:lvl3pPr>
            <a:lvl4pPr>
              <a:defRPr>
                <a:latin typeface="Montserrat" panose="00000500000000000000" pitchFamily="2" charset="0"/>
              </a:defRPr>
            </a:lvl4pPr>
            <a:lvl5pPr>
              <a:defRPr>
                <a:latin typeface="Montserrat" panose="00000500000000000000" pitchFamily="2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49" y="365126"/>
            <a:ext cx="7886701" cy="566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2620605"/>
            <a:ext cx="8358596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8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59" y="5932891"/>
            <a:ext cx="1525491" cy="5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4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360" y="2023993"/>
            <a:ext cx="8322553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9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60" y="3115182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0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635432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39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75755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5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9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7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9207"/>
            <a:ext cx="1889760" cy="684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6" y="5932891"/>
            <a:ext cx="1448684" cy="4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5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3A530-045E-4FBC-827D-EE4599172689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F3CB9-74B1-48EC-825B-4175542E37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30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redes.br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es.br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windows/it-pro/windows-server-2012-R2-and-2012/hh831725(v=ws.11)?redirectedfrom=MSD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microsoft.com/pt-br/help/2468142" TargetMode="External"/><Relationship Id="rId4" Type="http://schemas.openxmlformats.org/officeDocument/2006/relationships/hyperlink" Target="https://support.microsoft.com/pt-br/help/323972/how-to-set-up-your-first-iis-web-sit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629360" y="2105480"/>
            <a:ext cx="7167978" cy="707886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IIS – INTERNET INFORMATION SERVICES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628650" y="2923854"/>
            <a:ext cx="6636216" cy="123884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CONFIGURAÇÂO DO SERVIÇO IIS</a:t>
            </a: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628650" y="5455677"/>
            <a:ext cx="4300401" cy="1238843"/>
          </a:xfrm>
        </p:spPr>
        <p:txBody>
          <a:bodyPr>
            <a:normAutofit/>
          </a:bodyPr>
          <a:lstStyle/>
          <a:p>
            <a:r>
              <a:rPr lang="pt-BR" sz="2400" dirty="0" err="1"/>
              <a:t>Profº</a:t>
            </a:r>
            <a:r>
              <a:rPr lang="pt-BR" sz="2400" dirty="0"/>
              <a:t> Danilo </a:t>
            </a:r>
            <a:r>
              <a:rPr lang="pt-BR" sz="2400" dirty="0" err="1"/>
              <a:t>Sibov</a:t>
            </a:r>
            <a:endParaRPr lang="pt-BR" sz="2400" dirty="0"/>
          </a:p>
          <a:p>
            <a:r>
              <a:rPr lang="pt-BR" sz="2400" dirty="0" err="1"/>
              <a:t>Profº</a:t>
            </a:r>
            <a:r>
              <a:rPr lang="pt-BR" sz="2400" dirty="0"/>
              <a:t> Marcos Vinicius</a:t>
            </a:r>
          </a:p>
        </p:txBody>
      </p:sp>
    </p:spTree>
    <p:extLst>
      <p:ext uri="{BB962C8B-B14F-4D97-AF65-F5344CB8AC3E}">
        <p14:creationId xmlns:p14="http://schemas.microsoft.com/office/powerpoint/2010/main" val="1290416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0249913-7C03-4044-B139-22576E75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64724"/>
            <a:ext cx="3848100" cy="51281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3731208" y="3488799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Acessar Firewall do Windows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312DBB-B2C6-4448-A125-F9C0B281909A}"/>
              </a:ext>
            </a:extLst>
          </p:cNvPr>
          <p:cNvSpPr/>
          <p:nvPr/>
        </p:nvSpPr>
        <p:spPr>
          <a:xfrm>
            <a:off x="2995139" y="5612874"/>
            <a:ext cx="2123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Digitar: firewall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2863044" y="1962150"/>
            <a:ext cx="3499656" cy="5905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7214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9FCBDD-FB48-46C8-9FB9-E28AF3C85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34" y="1307503"/>
            <a:ext cx="6331241" cy="4740872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</a:t>
            </a:r>
            <a:r>
              <a:rPr lang="pt-BR" dirty="0">
                <a:solidFill>
                  <a:schemeClr val="tx1"/>
                </a:solidFill>
              </a:rPr>
              <a:t>-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964139" y="130750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Verificar o Firewall do Windows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312DBB-B2C6-4448-A125-F9C0B281909A}"/>
              </a:ext>
            </a:extLst>
          </p:cNvPr>
          <p:cNvSpPr/>
          <p:nvPr/>
        </p:nvSpPr>
        <p:spPr>
          <a:xfrm>
            <a:off x="556739" y="2545428"/>
            <a:ext cx="212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Clica em Regras de Entrada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1264235" y="1843330"/>
            <a:ext cx="1139919" cy="2692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7894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F0796D8-6319-48AA-A6DF-9FB4AA63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96" y="1164498"/>
            <a:ext cx="7520683" cy="5631533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</a:t>
            </a:r>
            <a:r>
              <a:rPr lang="pt-BR" dirty="0">
                <a:solidFill>
                  <a:schemeClr val="tx1"/>
                </a:solidFill>
              </a:rPr>
              <a:t>-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964139" y="130750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Verificar o Firewall do Windows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312DBB-B2C6-4448-A125-F9C0B281909A}"/>
              </a:ext>
            </a:extLst>
          </p:cNvPr>
          <p:cNvSpPr/>
          <p:nvPr/>
        </p:nvSpPr>
        <p:spPr>
          <a:xfrm>
            <a:off x="280514" y="2782669"/>
            <a:ext cx="2123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Regras de Entrada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1151218" y="1819840"/>
            <a:ext cx="1139919" cy="27434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42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7AE6234-FA8E-43A8-992C-461A74B58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48" y="2344656"/>
            <a:ext cx="3739588" cy="289516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</a:t>
            </a:r>
            <a:r>
              <a:rPr lang="pt-BR" dirty="0">
                <a:solidFill>
                  <a:schemeClr val="tx1"/>
                </a:solidFill>
              </a:rPr>
              <a:t>-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964139" y="130750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Adicionar nova regra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E312DBB-B2C6-4448-A125-F9C0B281909A}"/>
              </a:ext>
            </a:extLst>
          </p:cNvPr>
          <p:cNvSpPr/>
          <p:nvPr/>
        </p:nvSpPr>
        <p:spPr>
          <a:xfrm>
            <a:off x="359808" y="2502295"/>
            <a:ext cx="2123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Clicar com o botão direito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4068566" y="2681555"/>
            <a:ext cx="2154470" cy="3801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122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F39DCDF-EEB8-4710-B9E1-81AF715C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042131"/>
            <a:ext cx="6800850" cy="553402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</a:t>
            </a:r>
            <a:r>
              <a:rPr lang="pt-BR" dirty="0">
                <a:solidFill>
                  <a:schemeClr val="tx1"/>
                </a:solidFill>
              </a:rPr>
              <a:t>-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964139" y="130750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Adicionar nova regra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2743200" y="2958553"/>
            <a:ext cx="365760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9B29939-EBB0-489B-81C8-F1CA58342987}"/>
              </a:ext>
            </a:extLst>
          </p:cNvPr>
          <p:cNvSpPr/>
          <p:nvPr/>
        </p:nvSpPr>
        <p:spPr>
          <a:xfrm>
            <a:off x="6041204" y="6068933"/>
            <a:ext cx="892140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2560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FB315A-79B3-4DA8-919C-18E0C18E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01" y="1042132"/>
            <a:ext cx="6800850" cy="553402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</a:t>
            </a:r>
            <a:r>
              <a:rPr lang="pt-BR" dirty="0">
                <a:solidFill>
                  <a:schemeClr val="tx1"/>
                </a:solidFill>
              </a:rPr>
              <a:t>-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964139" y="130750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Adicionar nova regra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2829674" y="3058312"/>
            <a:ext cx="4967664" cy="10308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9B29939-EBB0-489B-81C8-F1CA58342987}"/>
              </a:ext>
            </a:extLst>
          </p:cNvPr>
          <p:cNvSpPr/>
          <p:nvPr/>
        </p:nvSpPr>
        <p:spPr>
          <a:xfrm>
            <a:off x="6041204" y="6068933"/>
            <a:ext cx="892140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7065C6C-439B-442E-927A-F1D174805816}"/>
              </a:ext>
            </a:extLst>
          </p:cNvPr>
          <p:cNvSpPr/>
          <p:nvPr/>
        </p:nvSpPr>
        <p:spPr>
          <a:xfrm>
            <a:off x="4956086" y="4273034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Roboto"/>
              </a:rPr>
              <a:t>80,443,20,21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8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AD0F1E7-7EBD-4A80-933E-4F64F9B4D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042132"/>
            <a:ext cx="6800850" cy="553402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</a:t>
            </a:r>
            <a:r>
              <a:rPr lang="pt-BR" dirty="0">
                <a:solidFill>
                  <a:schemeClr val="tx1"/>
                </a:solidFill>
              </a:rPr>
              <a:t>-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964139" y="130750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Adicionar nova regra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2829674" y="2398197"/>
            <a:ext cx="4103670" cy="5813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9B29939-EBB0-489B-81C8-F1CA58342987}"/>
              </a:ext>
            </a:extLst>
          </p:cNvPr>
          <p:cNvSpPr/>
          <p:nvPr/>
        </p:nvSpPr>
        <p:spPr>
          <a:xfrm>
            <a:off x="6041204" y="6068933"/>
            <a:ext cx="892140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239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9404D3C-772E-4CF4-A97C-71870F2F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031857"/>
            <a:ext cx="6800850" cy="553402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</a:t>
            </a:r>
            <a:r>
              <a:rPr lang="pt-BR" dirty="0">
                <a:solidFill>
                  <a:schemeClr val="tx1"/>
                </a:solidFill>
              </a:rPr>
              <a:t>-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964139" y="130750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Adicionar nova regra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2829674" y="1952481"/>
            <a:ext cx="4103670" cy="210581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9B29939-EBB0-489B-81C8-F1CA58342987}"/>
              </a:ext>
            </a:extLst>
          </p:cNvPr>
          <p:cNvSpPr/>
          <p:nvPr/>
        </p:nvSpPr>
        <p:spPr>
          <a:xfrm>
            <a:off x="6041204" y="6068933"/>
            <a:ext cx="892140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2201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3341963-F6E0-42C8-A65C-4F53C9D2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53" y="1031857"/>
            <a:ext cx="6800850" cy="553402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</a:t>
            </a:r>
            <a:r>
              <a:rPr lang="pt-BR" dirty="0">
                <a:solidFill>
                  <a:schemeClr val="tx1"/>
                </a:solidFill>
              </a:rPr>
              <a:t>-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964139" y="130750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Adicionar nova regra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3168722" y="2599754"/>
            <a:ext cx="2399871" cy="6057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9B29939-EBB0-489B-81C8-F1CA58342987}"/>
              </a:ext>
            </a:extLst>
          </p:cNvPr>
          <p:cNvSpPr/>
          <p:nvPr/>
        </p:nvSpPr>
        <p:spPr>
          <a:xfrm>
            <a:off x="6041204" y="6068933"/>
            <a:ext cx="892140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6FF3395-8871-4F3E-A0BA-17857D8E711E}"/>
              </a:ext>
            </a:extLst>
          </p:cNvPr>
          <p:cNvSpPr/>
          <p:nvPr/>
        </p:nvSpPr>
        <p:spPr>
          <a:xfrm>
            <a:off x="3437336" y="3503552"/>
            <a:ext cx="220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Serviços Web e FTP</a:t>
            </a:r>
          </a:p>
        </p:txBody>
      </p:sp>
    </p:spTree>
    <p:extLst>
      <p:ext uri="{BB962C8B-B14F-4D97-AF65-F5344CB8AC3E}">
        <p14:creationId xmlns:p14="http://schemas.microsoft.com/office/powerpoint/2010/main" val="1232981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22354F-79EE-438D-A654-83FEB3669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7" y="727856"/>
            <a:ext cx="7906885" cy="5920724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</a:t>
            </a:r>
            <a:r>
              <a:rPr lang="pt-BR" dirty="0">
                <a:solidFill>
                  <a:schemeClr val="tx1"/>
                </a:solidFill>
              </a:rPr>
              <a:t>-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FIREWALL DO WINDOWS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2138799" y="865339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Regra criada com sucesso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1CF7D8F-5C17-48D1-9263-28F2502434C1}"/>
              </a:ext>
            </a:extLst>
          </p:cNvPr>
          <p:cNvSpPr/>
          <p:nvPr/>
        </p:nvSpPr>
        <p:spPr>
          <a:xfrm>
            <a:off x="2100724" y="1460473"/>
            <a:ext cx="1762360" cy="5666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6FF3395-8871-4F3E-A0BA-17857D8E711E}"/>
              </a:ext>
            </a:extLst>
          </p:cNvPr>
          <p:cNvSpPr/>
          <p:nvPr/>
        </p:nvSpPr>
        <p:spPr>
          <a:xfrm>
            <a:off x="2778817" y="2068300"/>
            <a:ext cx="220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Serviços Web e FTP</a:t>
            </a:r>
          </a:p>
        </p:txBody>
      </p:sp>
    </p:spTree>
    <p:extLst>
      <p:ext uri="{BB962C8B-B14F-4D97-AF65-F5344CB8AC3E}">
        <p14:creationId xmlns:p14="http://schemas.microsoft.com/office/powerpoint/2010/main" val="249335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PLANO DE AULA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2C1E8C7-0537-42C7-BF67-BEB19EB12117}"/>
              </a:ext>
            </a:extLst>
          </p:cNvPr>
          <p:cNvSpPr/>
          <p:nvPr/>
        </p:nvSpPr>
        <p:spPr>
          <a:xfrm>
            <a:off x="628648" y="1171712"/>
            <a:ext cx="7886178" cy="2848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altLang="pt-BR" dirty="0">
                <a:latin typeface="Montserrat" panose="00000500000000000000" pitchFamily="2" charset="0"/>
              </a:rPr>
              <a:t>Aprender sobre serviço de hospedagem de sites IIS dentro do Windows Server 2019 e unir conceitos de DNS.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pt-BR" altLang="pt-BR" dirty="0">
              <a:latin typeface="Montserrat" panose="00000500000000000000" pitchFamily="2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altLang="pt-BR" dirty="0">
                <a:latin typeface="Montserrat" panose="00000500000000000000" pitchFamily="2" charset="0"/>
              </a:rPr>
              <a:t>Assunto: Servidor Windows Server 2019, Serviço de IIS em conjunto com serviço de DNS.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pt-BR" altLang="pt-BR" dirty="0">
              <a:latin typeface="Montserrat" panose="00000500000000000000" pitchFamily="2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altLang="pt-BR" dirty="0">
                <a:latin typeface="Montserrat" panose="00000500000000000000" pitchFamily="2" charset="0"/>
              </a:rPr>
              <a:t>Objetivo: Saber como configurar o serviço de IIS no Windows Server 2019 e realizar apontamentos de DNS, para sites serem hospedados no IIS.</a:t>
            </a:r>
          </a:p>
        </p:txBody>
      </p:sp>
    </p:spTree>
    <p:extLst>
      <p:ext uri="{BB962C8B-B14F-4D97-AF65-F5344CB8AC3E}">
        <p14:creationId xmlns:p14="http://schemas.microsoft.com/office/powerpoint/2010/main" val="10002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IIS – INTERNET INFORMATION SERVICES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INSTALAÇÂO</a:t>
            </a:r>
          </a:p>
        </p:txBody>
      </p:sp>
    </p:spTree>
    <p:extLst>
      <p:ext uri="{BB962C8B-B14F-4D97-AF65-F5344CB8AC3E}">
        <p14:creationId xmlns:p14="http://schemas.microsoft.com/office/powerpoint/2010/main" val="202815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2" name="Retângulo 1"/>
          <p:cNvSpPr/>
          <p:nvPr/>
        </p:nvSpPr>
        <p:spPr>
          <a:xfrm>
            <a:off x="6109855" y="1454727"/>
            <a:ext cx="1687483" cy="2244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9AC8B5E-05A5-4B67-91D5-321C14CF3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45" y="1141413"/>
            <a:ext cx="7580109" cy="503555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805F975-70EB-430E-8523-A3C36B336A4D}"/>
              </a:ext>
            </a:extLst>
          </p:cNvPr>
          <p:cNvSpPr/>
          <p:nvPr/>
        </p:nvSpPr>
        <p:spPr>
          <a:xfrm>
            <a:off x="6674571" y="1679170"/>
            <a:ext cx="1687483" cy="18167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320B20-9FC8-4DA2-BF89-B080405A9A77}"/>
              </a:ext>
            </a:extLst>
          </p:cNvPr>
          <p:cNvSpPr/>
          <p:nvPr/>
        </p:nvSpPr>
        <p:spPr>
          <a:xfrm>
            <a:off x="3369251" y="2707870"/>
            <a:ext cx="2383849" cy="289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C5B256-0E23-4DEA-9EB5-B98910D5EFAD}"/>
              </a:ext>
            </a:extLst>
          </p:cNvPr>
          <p:cNvSpPr/>
          <p:nvPr/>
        </p:nvSpPr>
        <p:spPr>
          <a:xfrm>
            <a:off x="781945" y="3659188"/>
            <a:ext cx="1825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Botão Iniciar, pesquisa:</a:t>
            </a:r>
          </a:p>
          <a:p>
            <a:r>
              <a:rPr lang="pt-BR" dirty="0">
                <a:solidFill>
                  <a:srgbClr val="FF0000"/>
                </a:solidFill>
              </a:rPr>
              <a:t>“Gere”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2F3E8D-EBBA-4C25-8CE4-6960C9960055}"/>
              </a:ext>
            </a:extLst>
          </p:cNvPr>
          <p:cNvSpPr/>
          <p:nvPr/>
        </p:nvSpPr>
        <p:spPr>
          <a:xfrm>
            <a:off x="781945" y="5758759"/>
            <a:ext cx="6779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</a:rPr>
              <a:t>Abrir o Gerenciador de Servidor</a:t>
            </a:r>
          </a:p>
        </p:txBody>
      </p:sp>
    </p:spTree>
    <p:extLst>
      <p:ext uri="{BB962C8B-B14F-4D97-AF65-F5344CB8AC3E}">
        <p14:creationId xmlns:p14="http://schemas.microsoft.com/office/powerpoint/2010/main" val="415596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5C6A4E52-155D-4F0B-9EF4-676E723DB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957" y="1065777"/>
            <a:ext cx="7110086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5459767" y="5782443"/>
            <a:ext cx="870012" cy="39069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867487" y="5365906"/>
            <a:ext cx="292963" cy="3020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50498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990245C-2852-456D-87B1-8270B39EE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484" y="1141413"/>
            <a:ext cx="7117031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2885243" y="2498337"/>
            <a:ext cx="2974019" cy="39069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437781" y="5874933"/>
            <a:ext cx="842962" cy="3020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Espaço Reservado para Conteúdo 7">
            <a:extLst>
              <a:ext uri="{FF2B5EF4-FFF2-40B4-BE49-F238E27FC236}">
                <a16:creationId xmlns:a16="http://schemas.microsoft.com/office/drawing/2014/main" id="{FA2D9D52-BD90-486A-A658-55CDFB86D81B}"/>
              </a:ext>
            </a:extLst>
          </p:cNvPr>
          <p:cNvSpPr txBox="1">
            <a:spLocks/>
          </p:cNvSpPr>
          <p:nvPr/>
        </p:nvSpPr>
        <p:spPr>
          <a:xfrm>
            <a:off x="1403712" y="4452031"/>
            <a:ext cx="7886700" cy="566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FF0000"/>
                </a:solidFill>
              </a:rPr>
              <a:t>Instalar uma Função ou Recurso</a:t>
            </a:r>
          </a:p>
        </p:txBody>
      </p:sp>
    </p:spTree>
    <p:extLst>
      <p:ext uri="{BB962C8B-B14F-4D97-AF65-F5344CB8AC3E}">
        <p14:creationId xmlns:p14="http://schemas.microsoft.com/office/powerpoint/2010/main" val="764909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115912"/>
            <a:ext cx="7307798" cy="5176357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5213029" y="5958340"/>
            <a:ext cx="842962" cy="3020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550905" y="2343704"/>
            <a:ext cx="2569735" cy="21774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099B369-D74D-4864-8DC1-5EB61DFD9CB9}"/>
              </a:ext>
            </a:extLst>
          </p:cNvPr>
          <p:cNvSpPr/>
          <p:nvPr/>
        </p:nvSpPr>
        <p:spPr>
          <a:xfrm>
            <a:off x="6220048" y="1529435"/>
            <a:ext cx="1514602" cy="47553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42710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001" y="1141413"/>
            <a:ext cx="7087337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701772" y="5092995"/>
            <a:ext cx="1327968" cy="22350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Espaço Reservado para Conteúdo 7">
            <a:extLst>
              <a:ext uri="{FF2B5EF4-FFF2-40B4-BE49-F238E27FC236}">
                <a16:creationId xmlns:a16="http://schemas.microsoft.com/office/drawing/2014/main" id="{FA2D9D52-BD90-486A-A658-55CDFB86D81B}"/>
              </a:ext>
            </a:extLst>
          </p:cNvPr>
          <p:cNvSpPr txBox="1">
            <a:spLocks/>
          </p:cNvSpPr>
          <p:nvPr/>
        </p:nvSpPr>
        <p:spPr>
          <a:xfrm>
            <a:off x="5705468" y="3429000"/>
            <a:ext cx="2817413" cy="101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Selecione Servidor Web (IIS)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Inglês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Server Web (IIS)</a:t>
            </a:r>
          </a:p>
        </p:txBody>
      </p:sp>
    </p:spTree>
    <p:extLst>
      <p:ext uri="{BB962C8B-B14F-4D97-AF65-F5344CB8AC3E}">
        <p14:creationId xmlns:p14="http://schemas.microsoft.com/office/powerpoint/2010/main" val="366780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215" y="1141413"/>
            <a:ext cx="4893570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4359348" y="5541151"/>
            <a:ext cx="1541721" cy="41308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Espaço Reservado para Conteúdo 7">
            <a:extLst>
              <a:ext uri="{FF2B5EF4-FFF2-40B4-BE49-F238E27FC236}">
                <a16:creationId xmlns:a16="http://schemas.microsoft.com/office/drawing/2014/main" id="{FA2D9D52-BD90-486A-A658-55CDFB86D81B}"/>
              </a:ext>
            </a:extLst>
          </p:cNvPr>
          <p:cNvSpPr txBox="1">
            <a:spLocks/>
          </p:cNvSpPr>
          <p:nvPr/>
        </p:nvSpPr>
        <p:spPr>
          <a:xfrm>
            <a:off x="4237931" y="3916697"/>
            <a:ext cx="2817413" cy="1013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Clique em adicionar Recursos</a:t>
            </a:r>
          </a:p>
        </p:txBody>
      </p:sp>
    </p:spTree>
    <p:extLst>
      <p:ext uri="{BB962C8B-B14F-4D97-AF65-F5344CB8AC3E}">
        <p14:creationId xmlns:p14="http://schemas.microsoft.com/office/powerpoint/2010/main" val="1352845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372" y="1141413"/>
            <a:ext cx="7113255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5424256" y="5851554"/>
            <a:ext cx="887768" cy="298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ECE2E9E-48D1-46EA-A50C-DC1408454E5F}"/>
              </a:ext>
            </a:extLst>
          </p:cNvPr>
          <p:cNvSpPr/>
          <p:nvPr/>
        </p:nvSpPr>
        <p:spPr>
          <a:xfrm>
            <a:off x="3060456" y="5061098"/>
            <a:ext cx="1320158" cy="24454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9584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379" y="1141413"/>
            <a:ext cx="7093242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5424256" y="5851554"/>
            <a:ext cx="887768" cy="298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Espaço Reservado para Conteúdo 7">
            <a:extLst>
              <a:ext uri="{FF2B5EF4-FFF2-40B4-BE49-F238E27FC236}">
                <a16:creationId xmlns:a16="http://schemas.microsoft.com/office/drawing/2014/main" id="{FA2D9D52-BD90-486A-A658-55CDFB86D81B}"/>
              </a:ext>
            </a:extLst>
          </p:cNvPr>
          <p:cNvSpPr txBox="1">
            <a:spLocks/>
          </p:cNvSpPr>
          <p:nvPr/>
        </p:nvSpPr>
        <p:spPr>
          <a:xfrm>
            <a:off x="6034834" y="4427060"/>
            <a:ext cx="2817413" cy="1013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Não vamos marcar nada</a:t>
            </a:r>
          </a:p>
        </p:txBody>
      </p:sp>
    </p:spTree>
    <p:extLst>
      <p:ext uri="{BB962C8B-B14F-4D97-AF65-F5344CB8AC3E}">
        <p14:creationId xmlns:p14="http://schemas.microsoft.com/office/powerpoint/2010/main" val="4222632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710" y="1141413"/>
            <a:ext cx="7068580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5424256" y="5851554"/>
            <a:ext cx="887768" cy="298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1130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629360" y="1332396"/>
            <a:ext cx="7167978" cy="707886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SERVIDOR IIS NO WINDOWS SERVER 2019</a:t>
            </a:r>
          </a:p>
        </p:txBody>
      </p:sp>
      <p:pic>
        <p:nvPicPr>
          <p:cNvPr id="6" name="Picture 2" descr="Microsoft Windows Server 2019 Datacenter">
            <a:extLst>
              <a:ext uri="{FF2B5EF4-FFF2-40B4-BE49-F238E27FC236}">
                <a16:creationId xmlns:a16="http://schemas.microsoft.com/office/drawing/2014/main" id="{06A554F8-203E-43BC-AE86-B2C429D1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19" y="2567646"/>
            <a:ext cx="3077619" cy="307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spedagem - All In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00" y="3153955"/>
            <a:ext cx="35718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38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24B5FDBB-BDEF-4651-974F-563F3E57C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572" y="1183737"/>
            <a:ext cx="7415786" cy="5309137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6264228" y="6080402"/>
            <a:ext cx="887768" cy="298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Espaço Reservado para Conteúdo 7">
            <a:extLst>
              <a:ext uri="{FF2B5EF4-FFF2-40B4-BE49-F238E27FC236}">
                <a16:creationId xmlns:a16="http://schemas.microsoft.com/office/drawing/2014/main" id="{FA2D9D52-BD90-486A-A658-55CDFB86D81B}"/>
              </a:ext>
            </a:extLst>
          </p:cNvPr>
          <p:cNvSpPr txBox="1">
            <a:spLocks/>
          </p:cNvSpPr>
          <p:nvPr/>
        </p:nvSpPr>
        <p:spPr>
          <a:xfrm>
            <a:off x="309371" y="4104141"/>
            <a:ext cx="3546600" cy="24775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Selecione : </a:t>
            </a:r>
          </a:p>
          <a:p>
            <a:pPr>
              <a:buFontTx/>
              <a:buChar char="-"/>
            </a:pPr>
            <a:r>
              <a:rPr lang="pt-BR" dirty="0">
                <a:solidFill>
                  <a:srgbClr val="FF0000"/>
                </a:solidFill>
              </a:rPr>
              <a:t>Autenticação Básica</a:t>
            </a:r>
          </a:p>
          <a:p>
            <a:pPr>
              <a:buFontTx/>
              <a:buChar char="-"/>
            </a:pPr>
            <a:r>
              <a:rPr lang="pt-BR" dirty="0">
                <a:solidFill>
                  <a:srgbClr val="FF0000"/>
                </a:solidFill>
              </a:rPr>
              <a:t>Suporte a Certificados SSL</a:t>
            </a:r>
          </a:p>
          <a:p>
            <a:pPr>
              <a:buFontTx/>
              <a:buChar char="-"/>
            </a:pPr>
            <a:r>
              <a:rPr lang="pt-BR" dirty="0">
                <a:solidFill>
                  <a:srgbClr val="FF0000"/>
                </a:solidFill>
              </a:rPr>
              <a:t>Servidor de FTP</a:t>
            </a:r>
          </a:p>
          <a:p>
            <a:pPr>
              <a:buFontTx/>
              <a:buChar char="-"/>
            </a:pPr>
            <a:endParaRPr lang="pt-BR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4199860" y="3030282"/>
            <a:ext cx="1446028" cy="2692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4199860" y="4001019"/>
            <a:ext cx="2694101" cy="3454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3855971" y="5102906"/>
            <a:ext cx="1945759" cy="5806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6806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65AE6E8-2B75-47F4-A6D6-48BDE265C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839" y="1008549"/>
            <a:ext cx="7679161" cy="5370628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6264228" y="6080402"/>
            <a:ext cx="887768" cy="298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Espaço Reservado para Conteúdo 7">
            <a:extLst>
              <a:ext uri="{FF2B5EF4-FFF2-40B4-BE49-F238E27FC236}">
                <a16:creationId xmlns:a16="http://schemas.microsoft.com/office/drawing/2014/main" id="{FA2D9D52-BD90-486A-A658-55CDFB86D81B}"/>
              </a:ext>
            </a:extLst>
          </p:cNvPr>
          <p:cNvSpPr txBox="1">
            <a:spLocks/>
          </p:cNvSpPr>
          <p:nvPr/>
        </p:nvSpPr>
        <p:spPr>
          <a:xfrm>
            <a:off x="307112" y="4064734"/>
            <a:ext cx="3768915" cy="24775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Selecione Inglês: </a:t>
            </a:r>
          </a:p>
          <a:p>
            <a:pPr>
              <a:buFontTx/>
              <a:buChar char="-"/>
            </a:pPr>
            <a:r>
              <a:rPr lang="pt-BR" dirty="0">
                <a:solidFill>
                  <a:srgbClr val="FF0000"/>
                </a:solidFill>
              </a:rPr>
              <a:t>Basic </a:t>
            </a:r>
            <a:r>
              <a:rPr lang="pt-BR" dirty="0" err="1">
                <a:solidFill>
                  <a:srgbClr val="FF0000"/>
                </a:solidFill>
              </a:rPr>
              <a:t>Authentication</a:t>
            </a:r>
            <a:endParaRPr lang="pt-BR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pt-BR" dirty="0" err="1">
                <a:solidFill>
                  <a:srgbClr val="FF0000"/>
                </a:solidFill>
              </a:rPr>
              <a:t>Centralized</a:t>
            </a:r>
            <a:r>
              <a:rPr lang="pt-BR" dirty="0">
                <a:solidFill>
                  <a:srgbClr val="FF0000"/>
                </a:solidFill>
              </a:rPr>
              <a:t> SSL </a:t>
            </a:r>
            <a:r>
              <a:rPr lang="pt-BR" dirty="0" err="1">
                <a:solidFill>
                  <a:srgbClr val="FF0000"/>
                </a:solidFill>
              </a:rPr>
              <a:t>Certificate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Support</a:t>
            </a:r>
            <a:endParaRPr lang="pt-BR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pt-BR" dirty="0">
                <a:solidFill>
                  <a:srgbClr val="FF0000"/>
                </a:solidFill>
              </a:rPr>
              <a:t>FTP Server</a:t>
            </a:r>
          </a:p>
          <a:p>
            <a:pPr>
              <a:buFontTx/>
              <a:buChar char="-"/>
            </a:pPr>
            <a:endParaRPr lang="pt-BR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3832415" y="3446729"/>
            <a:ext cx="2694101" cy="5806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3552599" y="4930036"/>
            <a:ext cx="1945759" cy="5806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02259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12198"/>
            <a:ext cx="7886700" cy="4893979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6721429" y="4666734"/>
            <a:ext cx="887768" cy="2987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2450687" y="2491893"/>
            <a:ext cx="3375958" cy="31178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5954233" y="5797833"/>
            <a:ext cx="767196" cy="3083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7519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84" y="1141413"/>
            <a:ext cx="7197831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/>
              <a:t> - IIS - INSTALAÇÃO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5892772-45AE-4258-A118-E9F3256CC1CF}"/>
              </a:ext>
            </a:extLst>
          </p:cNvPr>
          <p:cNvSpPr/>
          <p:nvPr/>
        </p:nvSpPr>
        <p:spPr>
          <a:xfrm>
            <a:off x="2642073" y="2009553"/>
            <a:ext cx="4534904" cy="8153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740964" y="3508418"/>
            <a:ext cx="1146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Aguarde...</a:t>
            </a:r>
          </a:p>
        </p:txBody>
      </p:sp>
    </p:spTree>
    <p:extLst>
      <p:ext uri="{BB962C8B-B14F-4D97-AF65-F5344CB8AC3E}">
        <p14:creationId xmlns:p14="http://schemas.microsoft.com/office/powerpoint/2010/main" val="593032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r>
              <a:rPr lang="pt-BR" dirty="0"/>
              <a:t>CONCEITO E RECURSOS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375474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RECURSOS DO IIS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890548" y="1020525"/>
            <a:ext cx="18845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Recursos</a:t>
            </a:r>
            <a:endParaRPr lang="pt-BR" sz="2800" b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B921BE9-040C-42EF-B2A3-B7F17C927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76" y="1695192"/>
            <a:ext cx="8582573" cy="414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1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00B050"/>
                </a:solidFill>
              </a:rPr>
              <a:t>IIS</a:t>
            </a:r>
            <a:r>
              <a:rPr lang="pt-BR" dirty="0">
                <a:solidFill>
                  <a:schemeClr val="tx1"/>
                </a:solidFill>
              </a:rPr>
              <a:t> - CONCEITO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83F0A5-3F67-42E2-B59D-842A9680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É um </a:t>
            </a:r>
            <a:r>
              <a:rPr lang="pt-BR" b="1" dirty="0">
                <a:solidFill>
                  <a:srgbClr val="FF0000"/>
                </a:solidFill>
              </a:rPr>
              <a:t>servidor web</a:t>
            </a:r>
            <a:r>
              <a:rPr lang="pt-BR" dirty="0"/>
              <a:t> criado pela </a:t>
            </a:r>
            <a:r>
              <a:rPr lang="pt-BR" b="1" dirty="0">
                <a:solidFill>
                  <a:srgbClr val="00B0F0"/>
                </a:solidFill>
              </a:rPr>
              <a:t>Microsoft</a:t>
            </a:r>
            <a:r>
              <a:rPr lang="pt-BR" dirty="0"/>
              <a:t> para seus sistemas operacionais </a:t>
            </a:r>
            <a:r>
              <a:rPr lang="pt-BR" b="1" dirty="0">
                <a:solidFill>
                  <a:srgbClr val="00B0F0"/>
                </a:solidFill>
              </a:rPr>
              <a:t>Windows Serves</a:t>
            </a:r>
            <a:r>
              <a:rPr lang="pt-BR" dirty="0"/>
              <a:t>.</a:t>
            </a:r>
          </a:p>
          <a:p>
            <a:r>
              <a:rPr lang="pt-BR" dirty="0"/>
              <a:t>A função do </a:t>
            </a:r>
            <a:r>
              <a:rPr lang="pt-BR" b="1" dirty="0">
                <a:solidFill>
                  <a:srgbClr val="00B050"/>
                </a:solidFill>
              </a:rPr>
              <a:t>IIS</a:t>
            </a:r>
            <a:r>
              <a:rPr lang="pt-BR" dirty="0"/>
              <a:t> no Windows server é oferecer uma plataforma para a </a:t>
            </a:r>
            <a:r>
              <a:rPr lang="pt-BR" b="1" dirty="0">
                <a:solidFill>
                  <a:srgbClr val="FFC000"/>
                </a:solidFill>
              </a:rPr>
              <a:t>hospedagem de sites</a:t>
            </a:r>
            <a:r>
              <a:rPr lang="pt-BR" dirty="0"/>
              <a:t>, </a:t>
            </a:r>
            <a:r>
              <a:rPr lang="pt-BR" b="1" dirty="0">
                <a:solidFill>
                  <a:srgbClr val="7030A0"/>
                </a:solidFill>
              </a:rPr>
              <a:t>serviços e aplicativos</a:t>
            </a:r>
            <a:r>
              <a:rPr lang="pt-BR" dirty="0"/>
              <a:t>, sendo capaz de integrar as seguintes tecnologias: </a:t>
            </a:r>
          </a:p>
          <a:p>
            <a:r>
              <a:rPr lang="pt-BR" dirty="0"/>
              <a:t>ASP.NET, FTP, PHP, WCF e o próprio </a:t>
            </a:r>
            <a:r>
              <a:rPr lang="pt-BR" b="1" dirty="0">
                <a:solidFill>
                  <a:srgbClr val="00B050"/>
                </a:solidFill>
              </a:rPr>
              <a:t>IIS</a:t>
            </a:r>
            <a:r>
              <a:rPr lang="pt-BR" dirty="0"/>
              <a:t>.</a:t>
            </a:r>
          </a:p>
          <a:p>
            <a:r>
              <a:rPr lang="pt-BR" b="1" dirty="0">
                <a:solidFill>
                  <a:srgbClr val="FFC000"/>
                </a:solidFill>
              </a:rPr>
              <a:t>Ex. de Sites: </a:t>
            </a:r>
            <a:r>
              <a:rPr lang="pt-BR" b="1" dirty="0">
                <a:solidFill>
                  <a:srgbClr val="0070C0"/>
                </a:solidFill>
              </a:rPr>
              <a:t>web.whatsapp.com </a:t>
            </a:r>
          </a:p>
          <a:p>
            <a:r>
              <a:rPr lang="pt-BR" b="1" dirty="0">
                <a:solidFill>
                  <a:srgbClr val="7030A0"/>
                </a:solidFill>
              </a:rPr>
              <a:t>Ex. de App:</a:t>
            </a:r>
            <a:r>
              <a:rPr lang="pt-BR" b="1" dirty="0">
                <a:solidFill>
                  <a:srgbClr val="FFC000"/>
                </a:solidFill>
              </a:rPr>
              <a:t> </a:t>
            </a:r>
            <a:r>
              <a:rPr lang="pt-BR" b="1" dirty="0" err="1">
                <a:solidFill>
                  <a:srgbClr val="0070C0"/>
                </a:solidFill>
              </a:rPr>
              <a:t>whatsapp</a:t>
            </a:r>
            <a:endParaRPr lang="pt-BR" dirty="0">
              <a:solidFill>
                <a:srgbClr val="0070C0"/>
              </a:solidFill>
            </a:endParaRPr>
          </a:p>
          <a:p>
            <a:endParaRPr lang="pt-B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31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00B050"/>
                </a:solidFill>
              </a:rPr>
              <a:t>IIS</a:t>
            </a:r>
            <a:r>
              <a:rPr lang="pt-BR" dirty="0">
                <a:solidFill>
                  <a:schemeClr val="tx1"/>
                </a:solidFill>
              </a:rPr>
              <a:t> - CONCEITO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83F0A5-3F67-42E2-B59D-842A9680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Uma de suas características mais utilizadas é a geração de páginas </a:t>
            </a:r>
            <a:r>
              <a:rPr lang="pt-BR" b="1" dirty="0">
                <a:solidFill>
                  <a:srgbClr val="0070C0"/>
                </a:solidFill>
              </a:rPr>
              <a:t>HTML dinâmicas</a:t>
            </a:r>
            <a:r>
              <a:rPr lang="pt-BR" dirty="0"/>
              <a:t>, que diferentemente de outros servidores web, usa tecnologia proprietária, o </a:t>
            </a:r>
            <a:r>
              <a:rPr lang="pt-BR" b="1" dirty="0">
                <a:solidFill>
                  <a:srgbClr val="0070C0"/>
                </a:solidFill>
              </a:rPr>
              <a:t>ASP (Active Server </a:t>
            </a:r>
            <a:r>
              <a:rPr lang="pt-BR" b="1" dirty="0" err="1">
                <a:solidFill>
                  <a:srgbClr val="0070C0"/>
                </a:solidFill>
              </a:rPr>
              <a:t>Pages</a:t>
            </a:r>
            <a:r>
              <a:rPr lang="pt-BR" b="1" dirty="0">
                <a:solidFill>
                  <a:srgbClr val="0070C0"/>
                </a:solidFill>
              </a:rPr>
              <a:t>)</a:t>
            </a:r>
            <a:r>
              <a:rPr lang="pt-BR" dirty="0"/>
              <a:t>, mas também pode usar outras tecnologias com adição de </a:t>
            </a:r>
            <a:r>
              <a:rPr lang="pt-BR" b="1" dirty="0">
                <a:solidFill>
                  <a:srgbClr val="FF0000"/>
                </a:solidFill>
              </a:rPr>
              <a:t>módulos de terceiros.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617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00B050"/>
                </a:solidFill>
              </a:rPr>
              <a:t>IIS</a:t>
            </a:r>
            <a:r>
              <a:rPr lang="pt-BR" dirty="0">
                <a:solidFill>
                  <a:schemeClr val="tx1"/>
                </a:solidFill>
              </a:rPr>
              <a:t> - CONCEITO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83F0A5-3F67-42E2-B59D-842A9680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Este é formado basicamente por dois tipos de aplicações:</a:t>
            </a:r>
          </a:p>
          <a:p>
            <a:pPr lvl="1"/>
            <a:r>
              <a:rPr lang="pt-BR" b="1" dirty="0">
                <a:solidFill>
                  <a:srgbClr val="FF0000"/>
                </a:solidFill>
              </a:rPr>
              <a:t>Páginas Web</a:t>
            </a:r>
            <a:r>
              <a:rPr lang="pt-BR" dirty="0"/>
              <a:t>: Tradicionais acessadas por usuários, contém a extensão </a:t>
            </a:r>
            <a:r>
              <a:rPr lang="pt-BR" b="1" dirty="0">
                <a:solidFill>
                  <a:srgbClr val="00B0F0"/>
                </a:solidFill>
              </a:rPr>
              <a:t>ASPX, </a:t>
            </a:r>
            <a:r>
              <a:rPr lang="pt-BR" b="1" dirty="0">
                <a:solidFill>
                  <a:srgbClr val="0070C0"/>
                </a:solidFill>
              </a:rPr>
              <a:t>ASP (Active Server </a:t>
            </a:r>
            <a:r>
              <a:rPr lang="pt-BR" b="1" dirty="0" err="1">
                <a:solidFill>
                  <a:srgbClr val="0070C0"/>
                </a:solidFill>
              </a:rPr>
              <a:t>Pages</a:t>
            </a:r>
            <a:r>
              <a:rPr lang="pt-BR" b="1" dirty="0">
                <a:solidFill>
                  <a:srgbClr val="0070C0"/>
                </a:solidFill>
              </a:rPr>
              <a:t>).</a:t>
            </a:r>
            <a:endParaRPr lang="pt-BR" b="1" dirty="0">
              <a:solidFill>
                <a:srgbClr val="00B0F0"/>
              </a:solidFill>
            </a:endParaRPr>
          </a:p>
          <a:p>
            <a:pPr lvl="1"/>
            <a:r>
              <a:rPr lang="pt-BR" b="1" dirty="0">
                <a:solidFill>
                  <a:srgbClr val="7030A0"/>
                </a:solidFill>
              </a:rPr>
              <a:t>Web Services</a:t>
            </a:r>
            <a:r>
              <a:rPr lang="pt-BR" dirty="0"/>
              <a:t>: Funções disponibilizadas pela rede, chamada por aplicativos </a:t>
            </a:r>
            <a:r>
              <a:rPr lang="pt-BR" b="1" dirty="0">
                <a:solidFill>
                  <a:srgbClr val="00B050"/>
                </a:solidFill>
              </a:rPr>
              <a:t>ASMX </a:t>
            </a:r>
            <a:r>
              <a:rPr lang="pt-BR" b="1" dirty="0"/>
              <a:t>(</a:t>
            </a:r>
            <a:r>
              <a:rPr lang="pt-BR" dirty="0"/>
              <a:t>enviam mensagens usando o protocolo SOAP (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 Access </a:t>
            </a:r>
            <a:r>
              <a:rPr lang="pt-BR" dirty="0" err="1"/>
              <a:t>Protocol</a:t>
            </a:r>
            <a:r>
              <a:rPr lang="pt-BR" dirty="0"/>
              <a:t>). </a:t>
            </a:r>
          </a:p>
          <a:p>
            <a:pPr lvl="1"/>
            <a:r>
              <a:rPr lang="pt-BR" dirty="0"/>
              <a:t>SOAP é um protocolo independente de plataforma e independente de linguagem para criar e </a:t>
            </a:r>
            <a:r>
              <a:rPr lang="pt-BR" dirty="0">
                <a:solidFill>
                  <a:srgbClr val="FF0000"/>
                </a:solidFill>
              </a:rPr>
              <a:t>acessar serviços Web</a:t>
            </a:r>
            <a:r>
              <a:rPr lang="pt-BR" dirty="0"/>
              <a:t>)</a:t>
            </a:r>
            <a:endParaRPr lang="pt-B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972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92500"/>
          </a:bodyPr>
          <a:lstStyle/>
          <a:p>
            <a:r>
              <a:rPr lang="pt-BR" dirty="0">
                <a:solidFill>
                  <a:srgbClr val="00B050"/>
                </a:solidFill>
              </a:rPr>
              <a:t>IIS</a:t>
            </a:r>
            <a:r>
              <a:rPr lang="pt-BR" dirty="0">
                <a:solidFill>
                  <a:schemeClr val="tx1"/>
                </a:solidFill>
              </a:rPr>
              <a:t> – SERVIDOR DE HOSPAGEM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08A93B3-D146-4665-B543-A1892E5ED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400" y="1141413"/>
            <a:ext cx="6543199" cy="5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8063784" cy="1168422"/>
          </a:xfrm>
        </p:spPr>
        <p:txBody>
          <a:bodyPr>
            <a:normAutofit/>
          </a:bodyPr>
          <a:lstStyle/>
          <a:p>
            <a:r>
              <a:rPr lang="pt-BR" dirty="0"/>
              <a:t>LAYOUT ATUAL AGORA COM IIS</a:t>
            </a:r>
          </a:p>
        </p:txBody>
      </p:sp>
      <p:pic>
        <p:nvPicPr>
          <p:cNvPr id="36" name="Picture 21" descr="C:\Courses\Icons Shapes and Graphics\circular shapes\3d Disc shapes\blue disc with glow copy_50p.png">
            <a:extLst>
              <a:ext uri="{FF2B5EF4-FFF2-40B4-BE49-F238E27FC236}">
                <a16:creationId xmlns:a16="http://schemas.microsoft.com/office/drawing/2014/main" id="{15675CA2-FBC1-41D0-A4BB-644A33C1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563" y="2361613"/>
            <a:ext cx="8063784" cy="3530767"/>
          </a:xfrm>
          <a:prstGeom prst="rect">
            <a:avLst/>
          </a:prstGeom>
          <a:noFill/>
        </p:spPr>
      </p:pic>
      <p:sp>
        <p:nvSpPr>
          <p:cNvPr id="37" name="Freeform 69">
            <a:extLst>
              <a:ext uri="{FF2B5EF4-FFF2-40B4-BE49-F238E27FC236}">
                <a16:creationId xmlns:a16="http://schemas.microsoft.com/office/drawing/2014/main" id="{3CB093AE-BB0B-485B-9E25-4D50A8F51C8B}"/>
              </a:ext>
            </a:extLst>
          </p:cNvPr>
          <p:cNvSpPr/>
          <p:nvPr/>
        </p:nvSpPr>
        <p:spPr>
          <a:xfrm rot="21449721">
            <a:off x="4387291" y="3645029"/>
            <a:ext cx="1122417" cy="1019295"/>
          </a:xfrm>
          <a:custGeom>
            <a:avLst/>
            <a:gdLst>
              <a:gd name="connsiteX0" fmla="*/ 457200 w 1104900"/>
              <a:gd name="connsiteY0" fmla="*/ 0 h 882650"/>
              <a:gd name="connsiteX1" fmla="*/ 1104900 w 1104900"/>
              <a:gd name="connsiteY1" fmla="*/ 146050 h 882650"/>
              <a:gd name="connsiteX2" fmla="*/ 0 w 1104900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900" h="882650">
                <a:moveTo>
                  <a:pt x="457200" y="0"/>
                </a:moveTo>
                <a:lnTo>
                  <a:pt x="1104900" y="146050"/>
                </a:lnTo>
                <a:lnTo>
                  <a:pt x="0" y="882650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54">
            <a:extLst>
              <a:ext uri="{FF2B5EF4-FFF2-40B4-BE49-F238E27FC236}">
                <a16:creationId xmlns:a16="http://schemas.microsoft.com/office/drawing/2014/main" id="{256E0FDE-78D8-41D2-A52E-16D940481F7F}"/>
              </a:ext>
            </a:extLst>
          </p:cNvPr>
          <p:cNvCxnSpPr>
            <a:cxnSpLocks/>
          </p:cNvCxnSpPr>
          <p:nvPr/>
        </p:nvCxnSpPr>
        <p:spPr>
          <a:xfrm>
            <a:off x="2687486" y="3163677"/>
            <a:ext cx="3118002" cy="692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69">
            <a:extLst>
              <a:ext uri="{FF2B5EF4-FFF2-40B4-BE49-F238E27FC236}">
                <a16:creationId xmlns:a16="http://schemas.microsoft.com/office/drawing/2014/main" id="{DEC52276-F19E-4819-8E86-6C7B91EB9E6D}"/>
              </a:ext>
            </a:extLst>
          </p:cNvPr>
          <p:cNvSpPr/>
          <p:nvPr/>
        </p:nvSpPr>
        <p:spPr>
          <a:xfrm rot="21449721">
            <a:off x="5130020" y="3803066"/>
            <a:ext cx="1122417" cy="1019295"/>
          </a:xfrm>
          <a:custGeom>
            <a:avLst/>
            <a:gdLst>
              <a:gd name="connsiteX0" fmla="*/ 457200 w 1104900"/>
              <a:gd name="connsiteY0" fmla="*/ 0 h 882650"/>
              <a:gd name="connsiteX1" fmla="*/ 1104900 w 1104900"/>
              <a:gd name="connsiteY1" fmla="*/ 146050 h 882650"/>
              <a:gd name="connsiteX2" fmla="*/ 0 w 1104900"/>
              <a:gd name="connsiteY2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900" h="882650">
                <a:moveTo>
                  <a:pt x="457200" y="0"/>
                </a:moveTo>
                <a:lnTo>
                  <a:pt x="1104900" y="146050"/>
                </a:lnTo>
                <a:lnTo>
                  <a:pt x="0" y="882650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" descr="C:\Courses\Icons Windows Vista\Server.png">
            <a:extLst>
              <a:ext uri="{FF2B5EF4-FFF2-40B4-BE49-F238E27FC236}">
                <a16:creationId xmlns:a16="http://schemas.microsoft.com/office/drawing/2014/main" id="{4815CABE-11B3-41C6-BD97-8710FB12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4940" y="2485129"/>
            <a:ext cx="820228" cy="1122416"/>
          </a:xfrm>
          <a:prstGeom prst="rect">
            <a:avLst/>
          </a:prstGeom>
          <a:noFill/>
        </p:spPr>
      </p:pic>
      <p:pic>
        <p:nvPicPr>
          <p:cNvPr id="41" name="Picture 4" descr="C:\Courses\Icons Windows Vista\Server.png">
            <a:extLst>
              <a:ext uri="{FF2B5EF4-FFF2-40B4-BE49-F238E27FC236}">
                <a16:creationId xmlns:a16="http://schemas.microsoft.com/office/drawing/2014/main" id="{68D4902A-B70C-47FB-B27D-03AA026D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2463" y="2485129"/>
            <a:ext cx="820228" cy="1122416"/>
          </a:xfrm>
          <a:prstGeom prst="rect">
            <a:avLst/>
          </a:prstGeom>
          <a:noFill/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BBC52145-94A9-4840-8031-09A263DC50D8}"/>
              </a:ext>
            </a:extLst>
          </p:cNvPr>
          <p:cNvSpPr txBox="1"/>
          <p:nvPr/>
        </p:nvSpPr>
        <p:spPr>
          <a:xfrm>
            <a:off x="1633758" y="3708199"/>
            <a:ext cx="157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AD + </a:t>
            </a:r>
            <a:r>
              <a:rPr lang="pt-BR" dirty="0">
                <a:solidFill>
                  <a:srgbClr val="FF0000"/>
                </a:solidFill>
              </a:rPr>
              <a:t>DNS </a:t>
            </a:r>
          </a:p>
          <a:p>
            <a:pPr algn="ctr"/>
            <a:r>
              <a:rPr lang="pt-BR" dirty="0">
                <a:solidFill>
                  <a:srgbClr val="0070C0"/>
                </a:solidFill>
              </a:rPr>
              <a:t>Terminal (RDP)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CD29ED8-9D20-49C7-8302-9FDB33E05298}"/>
              </a:ext>
            </a:extLst>
          </p:cNvPr>
          <p:cNvSpPr/>
          <p:nvPr/>
        </p:nvSpPr>
        <p:spPr>
          <a:xfrm>
            <a:off x="3196655" y="3755012"/>
            <a:ext cx="1197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FS  + FSRM</a:t>
            </a:r>
          </a:p>
          <a:p>
            <a:pPr algn="ctr"/>
            <a:r>
              <a:rPr lang="pt-BR" dirty="0">
                <a:solidFill>
                  <a:srgbClr val="FF0000"/>
                </a:solidFill>
              </a:rPr>
              <a:t>IIS</a:t>
            </a:r>
            <a:r>
              <a:rPr lang="pt-BR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44" name="Picture 64" descr="ad-pyramid-003">
            <a:extLst>
              <a:ext uri="{FF2B5EF4-FFF2-40B4-BE49-F238E27FC236}">
                <a16:creationId xmlns:a16="http://schemas.microsoft.com/office/drawing/2014/main" id="{CCAD06EB-D9B5-41D4-ACE4-6B79599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401444" y="3096470"/>
            <a:ext cx="601960" cy="557442"/>
          </a:xfrm>
          <a:prstGeom prst="rect">
            <a:avLst/>
          </a:prstGeom>
          <a:noFill/>
        </p:spPr>
      </p:pic>
      <p:pic>
        <p:nvPicPr>
          <p:cNvPr id="45" name="Picture 2" descr="C:\Courses\Icons Windows Vista\Laptop.png">
            <a:extLst>
              <a:ext uri="{FF2B5EF4-FFF2-40B4-BE49-F238E27FC236}">
                <a16:creationId xmlns:a16="http://schemas.microsoft.com/office/drawing/2014/main" id="{DA945338-DBE8-42C7-89C7-4FB5FDA1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9086" y="3625356"/>
            <a:ext cx="1122416" cy="1122416"/>
          </a:xfrm>
          <a:prstGeom prst="rect">
            <a:avLst/>
          </a:prstGeom>
          <a:noFill/>
        </p:spPr>
      </p:pic>
      <p:pic>
        <p:nvPicPr>
          <p:cNvPr id="46" name="Picture 3" descr="C:\Courses\Icons Windows Vista\Generic User.png">
            <a:extLst>
              <a:ext uri="{FF2B5EF4-FFF2-40B4-BE49-F238E27FC236}">
                <a16:creationId xmlns:a16="http://schemas.microsoft.com/office/drawing/2014/main" id="{72FAC090-2055-471A-8038-89EBC36D5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53756" y="3940212"/>
            <a:ext cx="768423" cy="935155"/>
          </a:xfrm>
          <a:prstGeom prst="rect">
            <a:avLst/>
          </a:prstGeom>
          <a:noFill/>
        </p:spPr>
      </p:pic>
      <p:pic>
        <p:nvPicPr>
          <p:cNvPr id="47" name="Picture 2" descr="C:\Courses\Icons Windows Vista\Laptop.png">
            <a:extLst>
              <a:ext uri="{FF2B5EF4-FFF2-40B4-BE49-F238E27FC236}">
                <a16:creationId xmlns:a16="http://schemas.microsoft.com/office/drawing/2014/main" id="{FA5634A4-EF97-479C-9ABB-A4BFEFB91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10663" y="3809488"/>
            <a:ext cx="1122416" cy="1122416"/>
          </a:xfrm>
          <a:prstGeom prst="rect">
            <a:avLst/>
          </a:prstGeom>
          <a:noFill/>
        </p:spPr>
      </p:pic>
      <p:pic>
        <p:nvPicPr>
          <p:cNvPr id="48" name="Picture 3" descr="C:\Courses\Icons Windows Vista\Generic User.png">
            <a:extLst>
              <a:ext uri="{FF2B5EF4-FFF2-40B4-BE49-F238E27FC236}">
                <a16:creationId xmlns:a16="http://schemas.microsoft.com/office/drawing/2014/main" id="{DEE0B62D-8F91-4A9B-BA99-B3A52D30C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5333" y="4124344"/>
            <a:ext cx="768423" cy="935155"/>
          </a:xfrm>
          <a:prstGeom prst="rect">
            <a:avLst/>
          </a:prstGeom>
          <a:noFill/>
        </p:spPr>
      </p:pic>
      <p:pic>
        <p:nvPicPr>
          <p:cNvPr id="49" name="Picture 2" descr="C:\Courses\Icons Windows Vista\Laptop.png">
            <a:extLst>
              <a:ext uri="{FF2B5EF4-FFF2-40B4-BE49-F238E27FC236}">
                <a16:creationId xmlns:a16="http://schemas.microsoft.com/office/drawing/2014/main" id="{15E1B671-0CC6-4CE5-9315-E39FBE50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22346" y="3956955"/>
            <a:ext cx="1122416" cy="1122416"/>
          </a:xfrm>
          <a:prstGeom prst="rect">
            <a:avLst/>
          </a:prstGeom>
          <a:noFill/>
        </p:spPr>
      </p:pic>
      <p:pic>
        <p:nvPicPr>
          <p:cNvPr id="50" name="Picture 3" descr="C:\Courses\Icons Windows Vista\Generic User.png">
            <a:extLst>
              <a:ext uri="{FF2B5EF4-FFF2-40B4-BE49-F238E27FC236}">
                <a16:creationId xmlns:a16="http://schemas.microsoft.com/office/drawing/2014/main" id="{E0700A18-B4FC-49EC-9E84-5B28B74A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97016" y="4271811"/>
            <a:ext cx="768423" cy="935155"/>
          </a:xfrm>
          <a:prstGeom prst="rect">
            <a:avLst/>
          </a:prstGeom>
          <a:noFill/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7325181E-A463-4ADC-A715-64D018E71CC9}"/>
              </a:ext>
            </a:extLst>
          </p:cNvPr>
          <p:cNvSpPr/>
          <p:nvPr/>
        </p:nvSpPr>
        <p:spPr>
          <a:xfrm>
            <a:off x="6334271" y="4167653"/>
            <a:ext cx="1221163" cy="291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400" b="1" dirty="0">
                <a:solidFill>
                  <a:srgbClr val="0070C0"/>
                </a:solidFill>
                <a:latin typeface="Montserrat" panose="00000500000000000000" pitchFamily="2" charset="0"/>
              </a:rPr>
              <a:t>Usuários</a:t>
            </a:r>
          </a:p>
        </p:txBody>
      </p:sp>
      <p:pic>
        <p:nvPicPr>
          <p:cNvPr id="52" name="Picture 12" descr="C:\Courses\Icons Windows Vista\imageres.dll_I00a2_0409.png">
            <a:extLst>
              <a:ext uri="{FF2B5EF4-FFF2-40B4-BE49-F238E27FC236}">
                <a16:creationId xmlns:a16="http://schemas.microsoft.com/office/drawing/2014/main" id="{8242D5D4-3C12-4546-B689-B84263C1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3539" y="3108294"/>
            <a:ext cx="610166" cy="610166"/>
          </a:xfrm>
          <a:prstGeom prst="rect">
            <a:avLst/>
          </a:prstGeom>
          <a:noFill/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A2B2726D-756A-4B5E-B15A-27D320344CCE}"/>
              </a:ext>
            </a:extLst>
          </p:cNvPr>
          <p:cNvSpPr txBox="1"/>
          <p:nvPr/>
        </p:nvSpPr>
        <p:spPr>
          <a:xfrm>
            <a:off x="4726878" y="3187042"/>
            <a:ext cx="247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Domínio existe: redes.br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F402E8ED-A6C1-41E1-8720-12D6FE1CC33A}"/>
              </a:ext>
            </a:extLst>
          </p:cNvPr>
          <p:cNvSpPr/>
          <p:nvPr/>
        </p:nvSpPr>
        <p:spPr>
          <a:xfrm>
            <a:off x="884941" y="1649337"/>
            <a:ext cx="483978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Montserrat" panose="00000500000000000000" pitchFamily="2" charset="0"/>
              </a:rPr>
              <a:t>Ambiente recomendado – Criado na AWS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F802198-B3B6-48D8-BFEB-6FEBDACA8F7C}"/>
              </a:ext>
            </a:extLst>
          </p:cNvPr>
          <p:cNvSpPr/>
          <p:nvPr/>
        </p:nvSpPr>
        <p:spPr>
          <a:xfrm>
            <a:off x="3274085" y="2155560"/>
            <a:ext cx="80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</a:rPr>
              <a:t>SrvArq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E63B62F-A314-4EE8-95B8-986212C11C56}"/>
              </a:ext>
            </a:extLst>
          </p:cNvPr>
          <p:cNvSpPr/>
          <p:nvPr/>
        </p:nvSpPr>
        <p:spPr>
          <a:xfrm>
            <a:off x="1997038" y="2144123"/>
            <a:ext cx="85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7030A0"/>
                </a:solidFill>
              </a:rPr>
              <a:t>SrvWin</a:t>
            </a:r>
            <a:endParaRPr lang="pt-BR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478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t-BR" dirty="0"/>
              <a:t>ACESSO AO IIS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1884853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949421"/>
            <a:ext cx="7210253" cy="527862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700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SRVARQBITBEAT </a:t>
            </a:r>
            <a:r>
              <a:rPr lang="pt-BR" dirty="0"/>
              <a:t>– VERIFICAR SERVIÇO IIS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F26D45-FE47-457B-9ABB-BA33F1EB2FFA}"/>
              </a:ext>
            </a:extLst>
          </p:cNvPr>
          <p:cNvSpPr/>
          <p:nvPr/>
        </p:nvSpPr>
        <p:spPr>
          <a:xfrm>
            <a:off x="2344334" y="4279703"/>
            <a:ext cx="1803632" cy="19483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754204" y="6140801"/>
            <a:ext cx="4660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Abrir Gerenciador do Servidor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661055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184" y="949422"/>
            <a:ext cx="4113059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550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SRVWINBITBEAT </a:t>
            </a:r>
            <a:r>
              <a:rPr lang="pt-BR" dirty="0"/>
              <a:t>– VERIFICAR SERVIÇO JÁ INSTALADO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F26D45-FE47-457B-9ABB-BA33F1EB2FFA}"/>
              </a:ext>
            </a:extLst>
          </p:cNvPr>
          <p:cNvSpPr/>
          <p:nvPr/>
        </p:nvSpPr>
        <p:spPr>
          <a:xfrm>
            <a:off x="2344334" y="931818"/>
            <a:ext cx="3945969" cy="7587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3038005" y="5479356"/>
            <a:ext cx="1602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Digite: IIS</a:t>
            </a:r>
            <a:endParaRPr lang="pt-BR" sz="2800" b="1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3809292" y="2546991"/>
            <a:ext cx="4254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Windows + R : </a:t>
            </a:r>
            <a:r>
              <a:rPr lang="pt-BR" sz="2800" b="1" dirty="0">
                <a:solidFill>
                  <a:srgbClr val="FF0000"/>
                </a:solidFill>
              </a:rPr>
              <a:t>InetMgr.exe 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946818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ACESSAR SERVIÇO DO IIS</a:t>
            </a:r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758" y="1371600"/>
            <a:ext cx="8780224" cy="471022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2570493" y="4758563"/>
            <a:ext cx="4254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Windows + R : </a:t>
            </a:r>
            <a:r>
              <a:rPr lang="pt-BR" sz="2800" b="1" dirty="0">
                <a:solidFill>
                  <a:srgbClr val="FF0000"/>
                </a:solidFill>
              </a:rPr>
              <a:t>InetMgr.exe 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02854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ACESSAR SERVIÇO DO IIS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3718657" y="2217382"/>
            <a:ext cx="18710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Site Padrão</a:t>
            </a:r>
            <a:endParaRPr lang="pt-BR" sz="2800" b="1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70" y="2740602"/>
            <a:ext cx="8816600" cy="16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0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t-BR" dirty="0"/>
              <a:t>TESTE DO IIS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SITE PADRÃO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2017896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92500"/>
          </a:bodyPr>
          <a:lstStyle/>
          <a:p>
            <a:r>
              <a:rPr lang="pt-BR" dirty="0">
                <a:solidFill>
                  <a:schemeClr val="tx1"/>
                </a:solidFill>
              </a:rPr>
              <a:t>ACESSAR SITE PADRÃO DO IIS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2570493" y="4758563"/>
            <a:ext cx="4254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Windows + R : </a:t>
            </a:r>
            <a:r>
              <a:rPr lang="pt-BR" sz="2800" b="1" dirty="0">
                <a:solidFill>
                  <a:srgbClr val="FF0000"/>
                </a:solidFill>
              </a:rPr>
              <a:t>InetMgr.exe </a:t>
            </a:r>
            <a:endParaRPr lang="pt-BR" sz="2800" b="1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2128536"/>
            <a:ext cx="7886700" cy="423088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28649" y="1050898"/>
            <a:ext cx="3513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Dentro do </a:t>
            </a:r>
            <a:r>
              <a:rPr lang="pt-BR" b="1" dirty="0" err="1">
                <a:solidFill>
                  <a:srgbClr val="FF0000"/>
                </a:solidFill>
              </a:rPr>
              <a:t>SrvArq</a:t>
            </a:r>
            <a:r>
              <a:rPr lang="pt-BR" b="1" dirty="0">
                <a:solidFill>
                  <a:srgbClr val="FF0000"/>
                </a:solidFill>
              </a:rPr>
              <a:t>: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http://127.0.0.1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dirty="0">
                <a:solidFill>
                  <a:schemeClr val="accent6">
                    <a:lumMod val="75000"/>
                  </a:schemeClr>
                </a:solidFill>
                <a:hlinkClick r:id="rId4"/>
              </a:rPr>
              <a:t>http://localhost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8" name="Retângulo 7"/>
          <p:cNvSpPr/>
          <p:nvPr/>
        </p:nvSpPr>
        <p:spPr>
          <a:xfrm>
            <a:off x="4438649" y="1050898"/>
            <a:ext cx="4031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Dentro do </a:t>
            </a:r>
            <a:r>
              <a:rPr lang="pt-BR" b="1" dirty="0" err="1">
                <a:solidFill>
                  <a:srgbClr val="FF0000"/>
                </a:solidFill>
              </a:rPr>
              <a:t>SrvWin</a:t>
            </a:r>
            <a:r>
              <a:rPr lang="pt-BR" b="1" dirty="0">
                <a:solidFill>
                  <a:srgbClr val="FF0000"/>
                </a:solidFill>
              </a:rPr>
              <a:t>: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http://www.redes.br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301408" y="1616140"/>
            <a:ext cx="505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Dentro da sua maquina local</a:t>
            </a:r>
            <a:r>
              <a:rPr lang="pt-BR" b="1" dirty="0">
                <a:solidFill>
                  <a:srgbClr val="FF0000"/>
                </a:solidFill>
              </a:rPr>
              <a:t>: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http://www.redes.br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06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ACESSO ESTAÇÃO – ARQUIVO HOSTS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E3F877-89D5-484E-92C1-BDF17F4EA478}"/>
              </a:ext>
            </a:extLst>
          </p:cNvPr>
          <p:cNvSpPr/>
          <p:nvPr/>
        </p:nvSpPr>
        <p:spPr>
          <a:xfrm>
            <a:off x="628649" y="1143000"/>
            <a:ext cx="79311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Arquivo onde se encontram os endereços e nomes de hosts no sistema operacional, foi este arquivo que deu origem ao atual DNS.</a:t>
            </a:r>
          </a:p>
          <a:p>
            <a:endParaRPr lang="pt-BR" sz="2800" dirty="0"/>
          </a:p>
          <a:p>
            <a:r>
              <a:rPr lang="pt-BR" sz="2800" dirty="0"/>
              <a:t>No </a:t>
            </a:r>
            <a:r>
              <a:rPr lang="pt-BR" sz="2800" b="1" dirty="0"/>
              <a:t>Windows</a:t>
            </a:r>
            <a:r>
              <a:rPr lang="pt-BR" sz="2800" dirty="0"/>
              <a:t> o arquivo hosts se encontra no caminho: ‘</a:t>
            </a:r>
            <a:r>
              <a:rPr lang="nb-NO" sz="2800" dirty="0">
                <a:solidFill>
                  <a:srgbClr val="FF0000"/>
                </a:solidFill>
              </a:rPr>
              <a:t>C:\Windows\System32\drivers\etc\hosts</a:t>
            </a:r>
            <a:r>
              <a:rPr lang="nb-NO" sz="2800" dirty="0"/>
              <a:t>’</a:t>
            </a:r>
          </a:p>
          <a:p>
            <a:endParaRPr lang="nb-NO" sz="2800" dirty="0"/>
          </a:p>
          <a:p>
            <a:r>
              <a:rPr lang="pt-BR" sz="2800" dirty="0"/>
              <a:t>No </a:t>
            </a:r>
            <a:r>
              <a:rPr lang="pt-BR" sz="2800" b="1" dirty="0"/>
              <a:t>Linux </a:t>
            </a:r>
            <a:r>
              <a:rPr lang="pt-BR" sz="2800" dirty="0"/>
              <a:t>o arquivo hosts se encontra no  caminho:</a:t>
            </a:r>
          </a:p>
          <a:p>
            <a:r>
              <a:rPr lang="pt-BR" sz="2800" b="1" dirty="0"/>
              <a:t>‘</a:t>
            </a:r>
            <a:r>
              <a:rPr lang="pt-BR" sz="2800" dirty="0">
                <a:solidFill>
                  <a:srgbClr val="FF0000"/>
                </a:solidFill>
              </a:rPr>
              <a:t>/</a:t>
            </a:r>
            <a:r>
              <a:rPr lang="pt-BR" sz="2800" dirty="0" err="1">
                <a:solidFill>
                  <a:srgbClr val="FF0000"/>
                </a:solidFill>
              </a:rPr>
              <a:t>etc</a:t>
            </a:r>
            <a:r>
              <a:rPr lang="pt-BR" sz="2800" dirty="0">
                <a:solidFill>
                  <a:srgbClr val="FF0000"/>
                </a:solidFill>
              </a:rPr>
              <a:t>/hosts</a:t>
            </a:r>
            <a:r>
              <a:rPr lang="pt-BR" sz="2800" dirty="0"/>
              <a:t>’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794020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t-BR" dirty="0"/>
              <a:t>CRIAR SITE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1694247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CRIAR SITE NO </a:t>
            </a:r>
            <a:r>
              <a:rPr lang="pt-BR" dirty="0">
                <a:solidFill>
                  <a:srgbClr val="FF0000"/>
                </a:solidFill>
              </a:rPr>
              <a:t>IIS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06" y="1541720"/>
            <a:ext cx="7357793" cy="377478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3979894" y="4035843"/>
            <a:ext cx="2686720" cy="3688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2066679" y="4095236"/>
            <a:ext cx="12898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Clicar com o botão direito</a:t>
            </a:r>
            <a:endParaRPr lang="pt-BR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2179065-015C-45B5-A3EF-F00DB0758C84}"/>
              </a:ext>
            </a:extLst>
          </p:cNvPr>
          <p:cNvCxnSpPr/>
          <p:nvPr/>
        </p:nvCxnSpPr>
        <p:spPr>
          <a:xfrm flipV="1">
            <a:off x="3401054" y="4298777"/>
            <a:ext cx="578840" cy="142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2179065-015C-45B5-A3EF-F00DB0758C84}"/>
              </a:ext>
            </a:extLst>
          </p:cNvPr>
          <p:cNvCxnSpPr/>
          <p:nvPr/>
        </p:nvCxnSpPr>
        <p:spPr>
          <a:xfrm flipH="1" flipV="1">
            <a:off x="1669312" y="3785191"/>
            <a:ext cx="276446" cy="5135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36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PREPARAR SERVIDOR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ANTES DA INSTALAÇÂO</a:t>
            </a:r>
          </a:p>
        </p:txBody>
      </p:sp>
    </p:spTree>
    <p:extLst>
      <p:ext uri="{BB962C8B-B14F-4D97-AF65-F5344CB8AC3E}">
        <p14:creationId xmlns:p14="http://schemas.microsoft.com/office/powerpoint/2010/main" val="1087187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298" y="1113831"/>
            <a:ext cx="5964161" cy="5221761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CRIAR SITE NO </a:t>
            </a:r>
            <a:r>
              <a:rPr lang="pt-BR" dirty="0">
                <a:solidFill>
                  <a:srgbClr val="FF0000"/>
                </a:solidFill>
              </a:rPr>
              <a:t>IIS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1809938" y="1320036"/>
            <a:ext cx="1289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Nome de exibição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3099761" y="1415074"/>
            <a:ext cx="1748686" cy="456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230719" y="2018219"/>
            <a:ext cx="307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Diretório dos arquivos do site</a:t>
            </a: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3219030" y="1944445"/>
            <a:ext cx="1300422" cy="456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5507664" y="2018219"/>
            <a:ext cx="559723" cy="41279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3099760" y="3514113"/>
            <a:ext cx="2620555" cy="5900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5836659" y="1686664"/>
            <a:ext cx="307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Clique para abrir pasta</a:t>
            </a:r>
            <a:endParaRPr lang="pt-BR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2179065-015C-45B5-A3EF-F00DB0758C84}"/>
              </a:ext>
            </a:extLst>
          </p:cNvPr>
          <p:cNvCxnSpPr/>
          <p:nvPr/>
        </p:nvCxnSpPr>
        <p:spPr>
          <a:xfrm flipH="1">
            <a:off x="6098671" y="2014917"/>
            <a:ext cx="376557" cy="41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6553111" y="3057857"/>
            <a:ext cx="1687122" cy="7592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132391" y="3609150"/>
            <a:ext cx="307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Endereço do site</a:t>
            </a:r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3025298" y="5582093"/>
            <a:ext cx="1494154" cy="42140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2145489" y="5121754"/>
            <a:ext cx="307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Deixar marcado</a:t>
            </a:r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5815393" y="5971595"/>
            <a:ext cx="876357" cy="29122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132391" y="2741630"/>
            <a:ext cx="3467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Site vai responder em todos os endereços do servidor na porta 80</a:t>
            </a:r>
            <a:endParaRPr lang="pt-BR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2179065-015C-45B5-A3EF-F00DB0758C84}"/>
              </a:ext>
            </a:extLst>
          </p:cNvPr>
          <p:cNvCxnSpPr/>
          <p:nvPr/>
        </p:nvCxnSpPr>
        <p:spPr>
          <a:xfrm>
            <a:off x="3682175" y="2984779"/>
            <a:ext cx="1133316" cy="1972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803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20342"/>
            <a:ext cx="7886700" cy="3877691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SITE CRIADO NO </a:t>
            </a:r>
            <a:r>
              <a:rPr lang="pt-BR" dirty="0">
                <a:solidFill>
                  <a:srgbClr val="FF0000"/>
                </a:solidFill>
              </a:rPr>
              <a:t>IIS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885917" y="3199522"/>
            <a:ext cx="964734" cy="35233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4371162" y="2905528"/>
            <a:ext cx="3467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Lista de arquivos que vão funcionar por padrão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 flipV="1">
            <a:off x="6262577" y="3799952"/>
            <a:ext cx="850604" cy="81457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51555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5" y="2149475"/>
            <a:ext cx="6572250" cy="301942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SITE CRIADO NO </a:t>
            </a:r>
            <a:r>
              <a:rPr lang="pt-BR" dirty="0">
                <a:solidFill>
                  <a:srgbClr val="FF0000"/>
                </a:solidFill>
              </a:rPr>
              <a:t>IIS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979376" y="1582481"/>
            <a:ext cx="6686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Lista de arquivos que vão funcionar por padrão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1996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19A30D7-667E-4385-91E5-F8E0FE7CC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1626209"/>
            <a:ext cx="7210253" cy="599589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COPIAR INDEX NA PASTA </a:t>
            </a:r>
            <a:r>
              <a:rPr lang="pt-BR" dirty="0">
                <a:solidFill>
                  <a:srgbClr val="FF0000"/>
                </a:solidFill>
              </a:rPr>
              <a:t>REDES-BR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2619024" y="2710424"/>
            <a:ext cx="964734" cy="35233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3758093" y="3879313"/>
            <a:ext cx="3467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Copiar arquivo index.html para o diretório E:/Sites/Redes-br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7902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r>
              <a:rPr lang="pt-BR" dirty="0"/>
              <a:t>TESTE DO SITE </a:t>
            </a:r>
            <a:r>
              <a:rPr lang="pt-BR" dirty="0">
                <a:solidFill>
                  <a:srgbClr val="FF0000"/>
                </a:solidFill>
              </a:rPr>
              <a:t>REDES.BR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2691261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ACESSAR SITE REDES.BR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1804947" y="5311083"/>
            <a:ext cx="5833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OBS: Se não acessar </a:t>
            </a:r>
            <a:r>
              <a:rPr lang="pt-BR" sz="2800" b="1" dirty="0">
                <a:solidFill>
                  <a:srgbClr val="FF0000"/>
                </a:solidFill>
              </a:rPr>
              <a:t>Verificar DNS e IP</a:t>
            </a:r>
            <a:endParaRPr lang="pt-BR" sz="2800" b="1" dirty="0"/>
          </a:p>
        </p:txBody>
      </p:sp>
      <p:sp>
        <p:nvSpPr>
          <p:cNvPr id="8" name="Retângulo 7"/>
          <p:cNvSpPr/>
          <p:nvPr/>
        </p:nvSpPr>
        <p:spPr>
          <a:xfrm>
            <a:off x="2004233" y="1164919"/>
            <a:ext cx="4779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Dentro de qualquer lugar: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http://www.redes.br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234" y="1767354"/>
            <a:ext cx="6791325" cy="24765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847335" y="4408136"/>
            <a:ext cx="3523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Acessado com sucesso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07226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t-BR" dirty="0"/>
              <a:t>MANUTENÇÃO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141693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900AE90-DB17-484A-A6E7-2C1799BEB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277" y="1357553"/>
            <a:ext cx="5762625" cy="44767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REINICIAR O SITE REDES.BR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786454" y="5624982"/>
            <a:ext cx="5833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OBS: Se não acessar </a:t>
            </a:r>
            <a:r>
              <a:rPr lang="pt-BR" sz="2800" b="1" dirty="0">
                <a:solidFill>
                  <a:srgbClr val="FF0000"/>
                </a:solidFill>
              </a:rPr>
              <a:t>Verificar DNS e IP</a:t>
            </a:r>
            <a:endParaRPr lang="pt-BR" sz="2800" b="1" dirty="0"/>
          </a:p>
        </p:txBody>
      </p:sp>
      <p:sp>
        <p:nvSpPr>
          <p:cNvPr id="10" name="Retângulo 9"/>
          <p:cNvSpPr/>
          <p:nvPr/>
        </p:nvSpPr>
        <p:spPr>
          <a:xfrm>
            <a:off x="5380985" y="3595928"/>
            <a:ext cx="147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Reiniciar</a:t>
            </a:r>
            <a:endParaRPr lang="pt-BR" sz="28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62814A-8376-4FB4-BA3D-1EF844707BB0}"/>
              </a:ext>
            </a:extLst>
          </p:cNvPr>
          <p:cNvSpPr/>
          <p:nvPr/>
        </p:nvSpPr>
        <p:spPr>
          <a:xfrm>
            <a:off x="2989294" y="4223725"/>
            <a:ext cx="2686720" cy="3688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30085E-3D0C-4A84-975C-3F67F5B60151}"/>
              </a:ext>
            </a:extLst>
          </p:cNvPr>
          <p:cNvSpPr/>
          <p:nvPr/>
        </p:nvSpPr>
        <p:spPr>
          <a:xfrm>
            <a:off x="786454" y="2877164"/>
            <a:ext cx="12898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Clicar com o botão direito</a:t>
            </a:r>
            <a:endParaRPr lang="pt-BR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70E602C-F897-49FF-BA75-D4B487C0AA4D}"/>
              </a:ext>
            </a:extLst>
          </p:cNvPr>
          <p:cNvCxnSpPr/>
          <p:nvPr/>
        </p:nvCxnSpPr>
        <p:spPr>
          <a:xfrm flipV="1">
            <a:off x="2120829" y="3080705"/>
            <a:ext cx="578840" cy="142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6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925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>
                <a:solidFill>
                  <a:schemeClr val="tx1"/>
                </a:solidFill>
              </a:rPr>
              <a:t> PING WWW.REDES.BR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380985" y="3595928"/>
            <a:ext cx="147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Reiniciar</a:t>
            </a:r>
            <a:endParaRPr lang="pt-BR" sz="28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62814A-8376-4FB4-BA3D-1EF844707BB0}"/>
              </a:ext>
            </a:extLst>
          </p:cNvPr>
          <p:cNvSpPr/>
          <p:nvPr/>
        </p:nvSpPr>
        <p:spPr>
          <a:xfrm>
            <a:off x="2989294" y="4223725"/>
            <a:ext cx="2686720" cy="3688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30085E-3D0C-4A84-975C-3F67F5B60151}"/>
              </a:ext>
            </a:extLst>
          </p:cNvPr>
          <p:cNvSpPr/>
          <p:nvPr/>
        </p:nvSpPr>
        <p:spPr>
          <a:xfrm>
            <a:off x="1260027" y="1317922"/>
            <a:ext cx="6623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Verificar se está resolvendo nome </a:t>
            </a:r>
            <a:r>
              <a:rPr lang="pt-BR" b="1" dirty="0">
                <a:solidFill>
                  <a:srgbClr val="FF0000"/>
                </a:solidFill>
                <a:hlinkClick r:id="rId2"/>
              </a:rPr>
              <a:t>www.redes.br</a:t>
            </a:r>
            <a:r>
              <a:rPr lang="pt-BR" b="1" dirty="0">
                <a:solidFill>
                  <a:srgbClr val="FF0000"/>
                </a:solidFill>
              </a:rPr>
              <a:t> de dentro do </a:t>
            </a:r>
            <a:r>
              <a:rPr lang="pt-BR" b="1" dirty="0" err="1">
                <a:solidFill>
                  <a:srgbClr val="FF0000"/>
                </a:solidFill>
              </a:rPr>
              <a:t>SrvArq</a:t>
            </a:r>
            <a:endParaRPr lang="pt-BR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70E602C-F897-49FF-BA75-D4B487C0AA4D}"/>
              </a:ext>
            </a:extLst>
          </p:cNvPr>
          <p:cNvCxnSpPr/>
          <p:nvPr/>
        </p:nvCxnSpPr>
        <p:spPr>
          <a:xfrm flipV="1">
            <a:off x="2120829" y="3080705"/>
            <a:ext cx="578840" cy="142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E1B7008-3B20-4224-B761-8E350B539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689" y="2243635"/>
            <a:ext cx="6455283" cy="27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3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C4591F4-393D-4FB4-A5B2-22C6660C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903" y="1964253"/>
            <a:ext cx="6140545" cy="4190551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85000"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</a:t>
            </a:r>
            <a:r>
              <a:rPr lang="pt-BR" dirty="0">
                <a:solidFill>
                  <a:schemeClr val="tx1"/>
                </a:solidFill>
              </a:rPr>
              <a:t> TELNET WWW.REDES.BR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30085E-3D0C-4A84-975C-3F67F5B60151}"/>
              </a:ext>
            </a:extLst>
          </p:cNvPr>
          <p:cNvSpPr/>
          <p:nvPr/>
        </p:nvSpPr>
        <p:spPr>
          <a:xfrm>
            <a:off x="1260027" y="1317922"/>
            <a:ext cx="6623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Pelo CMD digitar: </a:t>
            </a:r>
            <a:r>
              <a:rPr lang="pt-BR" b="1" dirty="0" err="1">
                <a:solidFill>
                  <a:srgbClr val="FF0000"/>
                </a:solidFill>
              </a:rPr>
              <a:t>telnet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  <a:hlinkClick r:id="rId3"/>
              </a:rPr>
              <a:t>www.redes.br</a:t>
            </a:r>
            <a:r>
              <a:rPr lang="pt-BR" b="1" dirty="0">
                <a:solidFill>
                  <a:srgbClr val="FF0000"/>
                </a:solidFill>
              </a:rPr>
              <a:t> 80</a:t>
            </a: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A tela fica preta, depois aperta ESC, aparece o seguinte erro: 400</a:t>
            </a:r>
          </a:p>
        </p:txBody>
      </p:sp>
    </p:spTree>
    <p:extLst>
      <p:ext uri="{BB962C8B-B14F-4D97-AF65-F5344CB8AC3E}">
        <p14:creationId xmlns:p14="http://schemas.microsoft.com/office/powerpoint/2010/main" val="139374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5694AF4-4C53-410D-BBB3-76A314B9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91" y="2103107"/>
            <a:ext cx="8242300" cy="27685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5E151E3-1DB6-4FEB-B9C7-72CEDCD1A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338" y="3051452"/>
            <a:ext cx="2007353" cy="454791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92500"/>
          </a:bodyPr>
          <a:lstStyle/>
          <a:p>
            <a:r>
              <a:rPr lang="pt-BR" dirty="0">
                <a:solidFill>
                  <a:srgbClr val="7030A0"/>
                </a:solidFill>
              </a:rPr>
              <a:t>AWS</a:t>
            </a:r>
            <a:r>
              <a:rPr lang="pt-BR" dirty="0"/>
              <a:t> – GRUPO DE SEGURANÇA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655400" y="148216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Grupo de segurança: </a:t>
            </a:r>
            <a:r>
              <a:rPr lang="pt-BR" dirty="0" err="1">
                <a:solidFill>
                  <a:srgbClr val="7030A0"/>
                </a:solidFill>
              </a:rPr>
              <a:t>GrupoSec-WindowsServe</a:t>
            </a:r>
            <a:r>
              <a:rPr lang="pt-BR" dirty="0" err="1"/>
              <a:t>r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53C7A-38BF-4794-816A-C2F4784262A8}"/>
              </a:ext>
            </a:extLst>
          </p:cNvPr>
          <p:cNvSpPr/>
          <p:nvPr/>
        </p:nvSpPr>
        <p:spPr>
          <a:xfrm>
            <a:off x="518391" y="4871620"/>
            <a:ext cx="247856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Vamos adicionar portas:</a:t>
            </a:r>
          </a:p>
          <a:p>
            <a:r>
              <a:rPr lang="pt-BR" dirty="0">
                <a:solidFill>
                  <a:srgbClr val="FF0000"/>
                </a:solidFill>
              </a:rPr>
              <a:t> - 80/HTTP</a:t>
            </a:r>
          </a:p>
          <a:p>
            <a:r>
              <a:rPr lang="pt-BR" dirty="0">
                <a:solidFill>
                  <a:srgbClr val="FF0000"/>
                </a:solidFill>
              </a:rPr>
              <a:t> - 443/HTTPS</a:t>
            </a:r>
          </a:p>
          <a:p>
            <a:r>
              <a:rPr lang="pt-BR" dirty="0">
                <a:solidFill>
                  <a:srgbClr val="FF0000"/>
                </a:solidFill>
              </a:rPr>
              <a:t> - 20-21/FTP</a:t>
            </a:r>
            <a:br>
              <a:rPr lang="pt-BR" dirty="0">
                <a:solidFill>
                  <a:srgbClr val="FF0000"/>
                </a:solidFill>
              </a:rPr>
            </a:br>
            <a:r>
              <a:rPr lang="pt-BR" dirty="0">
                <a:solidFill>
                  <a:srgbClr val="FF0000"/>
                </a:solidFill>
              </a:rPr>
              <a:t>Bruna Landim 1-2021</a:t>
            </a:r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753C7A-38BF-4794-816A-C2F4784262A8}"/>
              </a:ext>
            </a:extLst>
          </p:cNvPr>
          <p:cNvSpPr/>
          <p:nvPr/>
        </p:nvSpPr>
        <p:spPr>
          <a:xfrm>
            <a:off x="6351589" y="2703476"/>
            <a:ext cx="227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Clique em editar regra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3320B20-9FC8-4DA2-BF89-B080405A9A77}"/>
              </a:ext>
            </a:extLst>
          </p:cNvPr>
          <p:cNvSpPr/>
          <p:nvPr/>
        </p:nvSpPr>
        <p:spPr>
          <a:xfrm>
            <a:off x="6761274" y="3120444"/>
            <a:ext cx="1999417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3320B20-9FC8-4DA2-BF89-B080405A9A77}"/>
              </a:ext>
            </a:extLst>
          </p:cNvPr>
          <p:cNvSpPr/>
          <p:nvPr/>
        </p:nvSpPr>
        <p:spPr>
          <a:xfrm>
            <a:off x="1290494" y="2401841"/>
            <a:ext cx="1501918" cy="40424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7332C0A-E812-4CC8-BC72-D9806A449A1E}"/>
              </a:ext>
            </a:extLst>
          </p:cNvPr>
          <p:cNvSpPr/>
          <p:nvPr/>
        </p:nvSpPr>
        <p:spPr>
          <a:xfrm>
            <a:off x="2562888" y="5963019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202124"/>
                </a:solidFill>
                <a:latin typeface="Roboto"/>
              </a:rPr>
              <a:t>♥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224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r>
              <a:rPr lang="pt-BR" dirty="0"/>
              <a:t>APRESENTOU ERRO DE PERMISSÃO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2176728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772961B-FE00-419F-8EC4-94A18153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44" y="1198258"/>
            <a:ext cx="3832334" cy="5659742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ADICIONAR O GRUPO TODOS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C30102B-1EB1-4592-BB17-260E0AE155B6}"/>
              </a:ext>
            </a:extLst>
          </p:cNvPr>
          <p:cNvSpPr/>
          <p:nvPr/>
        </p:nvSpPr>
        <p:spPr>
          <a:xfrm>
            <a:off x="5091384" y="5386090"/>
            <a:ext cx="255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  <a:latin typeface="arial" panose="020B0604020202020204" pitchFamily="34" charset="0"/>
              </a:rPr>
              <a:t>Clique em Avançadas</a:t>
            </a:r>
            <a:endParaRPr lang="pt-BR" b="1" dirty="0">
              <a:solidFill>
                <a:srgbClr val="FF0000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91E597D-82B5-4EC2-8878-23F553396A0A}"/>
              </a:ext>
            </a:extLst>
          </p:cNvPr>
          <p:cNvGrpSpPr/>
          <p:nvPr/>
        </p:nvGrpSpPr>
        <p:grpSpPr>
          <a:xfrm>
            <a:off x="3770122" y="1771693"/>
            <a:ext cx="1321262" cy="4331755"/>
            <a:chOff x="4950137" y="1683889"/>
            <a:chExt cx="1088079" cy="394241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F4CFD5D-F5DF-4B66-AEAA-FEEB821D37F8}"/>
                </a:ext>
              </a:extLst>
            </p:cNvPr>
            <p:cNvSpPr/>
            <p:nvPr/>
          </p:nvSpPr>
          <p:spPr>
            <a:xfrm>
              <a:off x="4950137" y="5309561"/>
              <a:ext cx="966237" cy="3167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noFill/>
                </a:rPr>
                <a:t>c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3FC81A4-0CC0-481E-8A6B-DF6F97ACBA9B}"/>
                </a:ext>
              </a:extLst>
            </p:cNvPr>
            <p:cNvSpPr/>
            <p:nvPr/>
          </p:nvSpPr>
          <p:spPr>
            <a:xfrm>
              <a:off x="5071979" y="1683889"/>
              <a:ext cx="966237" cy="3167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noFill/>
                </a:rPr>
                <a:t>c</a:t>
              </a:r>
            </a:p>
          </p:txBody>
        </p:sp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38CB6F1B-8F46-484A-8DFD-0265312474D1}"/>
              </a:ext>
            </a:extLst>
          </p:cNvPr>
          <p:cNvSpPr/>
          <p:nvPr/>
        </p:nvSpPr>
        <p:spPr>
          <a:xfrm>
            <a:off x="711775" y="840155"/>
            <a:ext cx="6668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arial" panose="020B0604020202020204" pitchFamily="34" charset="0"/>
              </a:rPr>
              <a:t>Em Propriedades do diretório SITES, Aba Segurança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08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3E24E6A-D262-422D-84A6-15648BFA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98" y="952499"/>
            <a:ext cx="7975624" cy="540720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A80B328-1BC8-4EFA-8660-87D9C99C8D46}"/>
              </a:ext>
            </a:extLst>
          </p:cNvPr>
          <p:cNvSpPr/>
          <p:nvPr/>
        </p:nvSpPr>
        <p:spPr>
          <a:xfrm>
            <a:off x="716105" y="4839078"/>
            <a:ext cx="1167660" cy="4322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736600" y="99901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ADICIONAR O GRUPO TODOS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9FDC948-AC6B-458E-B680-2865476F2E73}"/>
              </a:ext>
            </a:extLst>
          </p:cNvPr>
          <p:cNvSpPr/>
          <p:nvPr/>
        </p:nvSpPr>
        <p:spPr>
          <a:xfrm>
            <a:off x="2465798" y="5271310"/>
            <a:ext cx="323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  <a:latin typeface="arial" panose="020B0604020202020204" pitchFamily="34" charset="0"/>
              </a:rPr>
              <a:t>Clique em Adicionar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44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3180BE5-93E5-463B-A51A-EB33BADB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6" y="1014068"/>
            <a:ext cx="8504700" cy="5499768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464365" y="144123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ADICIONAR O GRUPO TODOS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9FDC948-AC6B-458E-B680-2865476F2E73}"/>
              </a:ext>
            </a:extLst>
          </p:cNvPr>
          <p:cNvSpPr/>
          <p:nvPr/>
        </p:nvSpPr>
        <p:spPr>
          <a:xfrm>
            <a:off x="3604273" y="1433696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  <a:latin typeface="arial" panose="020B0604020202020204" pitchFamily="34" charset="0"/>
              </a:rPr>
              <a:t>Clique em Selecionar uma entidade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88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1E233C-5B30-4B7D-859B-14203018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7" y="1411679"/>
            <a:ext cx="6923123" cy="380241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ADICIONAR O GRUPO TODOS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7681CEF-472F-4787-A90D-FA461738665F}"/>
              </a:ext>
            </a:extLst>
          </p:cNvPr>
          <p:cNvSpPr/>
          <p:nvPr/>
        </p:nvSpPr>
        <p:spPr>
          <a:xfrm>
            <a:off x="1047964" y="3822833"/>
            <a:ext cx="4023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  <a:latin typeface="arial" panose="020B0604020202020204" pitchFamily="34" charset="0"/>
              </a:rPr>
              <a:t>Procure Todos ou </a:t>
            </a:r>
            <a:r>
              <a:rPr lang="pt-BR" b="1" dirty="0" err="1">
                <a:solidFill>
                  <a:srgbClr val="FF0000"/>
                </a:solidFill>
                <a:latin typeface="arial" panose="020B0604020202020204" pitchFamily="34" charset="0"/>
              </a:rPr>
              <a:t>Everyone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C97ABDB-9A07-4B2C-99B4-20512D99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904452"/>
            <a:ext cx="8734425" cy="5648325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A5CF45D9-11F5-46B4-A798-F1769D5AFDB0}"/>
              </a:ext>
            </a:extLst>
          </p:cNvPr>
          <p:cNvGrpSpPr/>
          <p:nvPr/>
        </p:nvGrpSpPr>
        <p:grpSpPr>
          <a:xfrm>
            <a:off x="277402" y="1273784"/>
            <a:ext cx="5923935" cy="3041361"/>
            <a:chOff x="427227" y="1573630"/>
            <a:chExt cx="5629012" cy="283059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890A6D9-ADCC-4C28-85C0-BD24B018A455}"/>
                </a:ext>
              </a:extLst>
            </p:cNvPr>
            <p:cNvSpPr/>
            <p:nvPr/>
          </p:nvSpPr>
          <p:spPr>
            <a:xfrm>
              <a:off x="427227" y="2811434"/>
              <a:ext cx="2290806" cy="1592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noFill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6765C11-93CC-4F4A-8452-05246986782D}"/>
                </a:ext>
              </a:extLst>
            </p:cNvPr>
            <p:cNvSpPr/>
            <p:nvPr/>
          </p:nvSpPr>
          <p:spPr>
            <a:xfrm>
              <a:off x="427227" y="1573630"/>
              <a:ext cx="5629012" cy="3167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noFill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83D41EB-3473-487D-BC15-FC2233F9EC7E}"/>
                </a:ext>
              </a:extLst>
            </p:cNvPr>
            <p:cNvSpPr/>
            <p:nvPr/>
          </p:nvSpPr>
          <p:spPr>
            <a:xfrm>
              <a:off x="2622326" y="3317054"/>
              <a:ext cx="2833349" cy="3494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solidFill>
                    <a:srgbClr val="FF0000"/>
                  </a:solidFill>
                  <a:latin typeface="arial" panose="020B0604020202020204" pitchFamily="34" charset="0"/>
                </a:rPr>
                <a:t>Deixar permissão padrão</a:t>
              </a:r>
              <a:endParaRPr lang="pt-BR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569665" y="161728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ADICIONAR O GRUPO TODOS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9FDC948-AC6B-458E-B680-2865476F2E73}"/>
              </a:ext>
            </a:extLst>
          </p:cNvPr>
          <p:cNvSpPr/>
          <p:nvPr/>
        </p:nvSpPr>
        <p:spPr>
          <a:xfrm>
            <a:off x="569665" y="547963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Uma entidade foi Selecionar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43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530DBAE-56D7-4229-934C-7D420645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9" y="1031854"/>
            <a:ext cx="8135868" cy="5515843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124980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ADICIONAR O GRUPO TODOS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9FDC948-AC6B-458E-B680-2865476F2E73}"/>
              </a:ext>
            </a:extLst>
          </p:cNvPr>
          <p:cNvSpPr/>
          <p:nvPr/>
        </p:nvSpPr>
        <p:spPr>
          <a:xfrm>
            <a:off x="592403" y="631745"/>
            <a:ext cx="1425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Resultado</a:t>
            </a:r>
            <a:endParaRPr lang="pt-BR" sz="2000" b="1" dirty="0">
              <a:solidFill>
                <a:srgbClr val="FF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6765C11-93CC-4F4A-8452-05246986782D}"/>
              </a:ext>
            </a:extLst>
          </p:cNvPr>
          <p:cNvSpPr/>
          <p:nvPr/>
        </p:nvSpPr>
        <p:spPr>
          <a:xfrm>
            <a:off x="733775" y="3745330"/>
            <a:ext cx="7423906" cy="3129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noFill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42320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r>
              <a:rPr lang="pt-BR" dirty="0"/>
              <a:t>TESTE NOVAMENTE </a:t>
            </a:r>
            <a:r>
              <a:rPr lang="pt-BR" dirty="0">
                <a:solidFill>
                  <a:srgbClr val="FF0000"/>
                </a:solidFill>
              </a:rPr>
              <a:t>REDES.BR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2495012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ACESSAR SITE REDES.BR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1804947" y="5311083"/>
            <a:ext cx="5833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</a:rPr>
              <a:t>OBS: Se não acessar </a:t>
            </a:r>
            <a:r>
              <a:rPr lang="pt-BR" sz="2800" b="1" dirty="0">
                <a:solidFill>
                  <a:srgbClr val="FF0000"/>
                </a:solidFill>
              </a:rPr>
              <a:t>Verificar DNS e IP</a:t>
            </a:r>
            <a:endParaRPr lang="pt-BR" sz="2800" b="1" dirty="0"/>
          </a:p>
        </p:txBody>
      </p:sp>
      <p:sp>
        <p:nvSpPr>
          <p:cNvPr id="8" name="Retângulo 7"/>
          <p:cNvSpPr/>
          <p:nvPr/>
        </p:nvSpPr>
        <p:spPr>
          <a:xfrm>
            <a:off x="2004233" y="1164919"/>
            <a:ext cx="4779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Dentro de qualquer lugar: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http://www.redes.br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234" y="1767354"/>
            <a:ext cx="6791325" cy="24765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847335" y="4408136"/>
            <a:ext cx="3523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Acessado com sucesso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711121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r>
              <a:rPr lang="pt-BR" dirty="0"/>
              <a:t>CRIAR CERTIFICADO SSL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270576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066CA3-DABF-4669-9DC9-F738B7054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0" y="1966319"/>
            <a:ext cx="8798713" cy="2924657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92500"/>
          </a:bodyPr>
          <a:lstStyle/>
          <a:p>
            <a:r>
              <a:rPr lang="pt-BR" dirty="0">
                <a:solidFill>
                  <a:srgbClr val="7030A0"/>
                </a:solidFill>
              </a:rPr>
              <a:t>AWS</a:t>
            </a:r>
            <a:r>
              <a:rPr lang="pt-BR" dirty="0"/>
              <a:t> – GRUPO DE SEGURANÇA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655400" y="148216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Grupo de segurança: </a:t>
            </a:r>
            <a:r>
              <a:rPr lang="pt-BR" dirty="0" err="1">
                <a:solidFill>
                  <a:srgbClr val="7030A0"/>
                </a:solidFill>
              </a:rPr>
              <a:t>GrupoSec-WindowsServe</a:t>
            </a:r>
            <a:r>
              <a:rPr lang="pt-BR" dirty="0" err="1"/>
              <a:t>r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53C7A-38BF-4794-816A-C2F4784262A8}"/>
              </a:ext>
            </a:extLst>
          </p:cNvPr>
          <p:cNvSpPr/>
          <p:nvPr/>
        </p:nvSpPr>
        <p:spPr>
          <a:xfrm>
            <a:off x="1486096" y="4521644"/>
            <a:ext cx="2589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Clique em adicionar regra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320B20-9FC8-4DA2-BF89-B080405A9A77}"/>
              </a:ext>
            </a:extLst>
          </p:cNvPr>
          <p:cNvSpPr/>
          <p:nvPr/>
        </p:nvSpPr>
        <p:spPr>
          <a:xfrm>
            <a:off x="365061" y="4444410"/>
            <a:ext cx="910845" cy="28316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87791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SRVARQ - </a:t>
            </a:r>
            <a:r>
              <a:rPr lang="pt-BR" dirty="0">
                <a:solidFill>
                  <a:schemeClr val="tx1"/>
                </a:solidFill>
              </a:rPr>
              <a:t>CRIAR CERTIFICADO NO </a:t>
            </a:r>
            <a:r>
              <a:rPr lang="pt-BR" dirty="0">
                <a:solidFill>
                  <a:srgbClr val="FF0000"/>
                </a:solidFill>
              </a:rPr>
              <a:t>IIS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112" y="1154113"/>
            <a:ext cx="7343775" cy="501015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900112" y="2146899"/>
            <a:ext cx="2449144" cy="35233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628649" y="3492022"/>
            <a:ext cx="2380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Dentro de SRVARQ</a:t>
            </a:r>
          </a:p>
          <a:p>
            <a:pPr algn="ctr"/>
            <a:endParaRPr lang="pt-BR" b="1" dirty="0">
              <a:solidFill>
                <a:srgbClr val="FF0000"/>
              </a:solidFill>
            </a:endParaRPr>
          </a:p>
          <a:p>
            <a:pPr algn="ctr"/>
            <a:endParaRPr lang="pt-BR" b="1" dirty="0"/>
          </a:p>
          <a:p>
            <a:pPr algn="ctr"/>
            <a:r>
              <a:rPr lang="pt-BR" b="1" dirty="0"/>
              <a:t>Abra </a:t>
            </a:r>
            <a:r>
              <a:rPr lang="pt-BR" b="1" dirty="0">
                <a:solidFill>
                  <a:srgbClr val="FF0000"/>
                </a:solidFill>
              </a:rPr>
              <a:t>Certificados de Servidor</a:t>
            </a:r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5994934" y="4901611"/>
            <a:ext cx="1139513" cy="102537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77964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487" y="2535238"/>
            <a:ext cx="4391025" cy="224790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CRIAR CERTIFICADO NO </a:t>
            </a:r>
            <a:r>
              <a:rPr lang="pt-BR" dirty="0">
                <a:solidFill>
                  <a:srgbClr val="FF0000"/>
                </a:solidFill>
              </a:rPr>
              <a:t>IIS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2439118" y="3765514"/>
            <a:ext cx="3387523" cy="35233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308064" y="3194827"/>
            <a:ext cx="2380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b="1" dirty="0">
              <a:solidFill>
                <a:srgbClr val="FF0000"/>
              </a:solidFill>
            </a:endParaRPr>
          </a:p>
          <a:p>
            <a:pPr algn="ctr"/>
            <a:endParaRPr lang="pt-BR" b="1" dirty="0"/>
          </a:p>
          <a:p>
            <a:pPr algn="ctr"/>
            <a:r>
              <a:rPr lang="pt-BR" b="1" dirty="0"/>
              <a:t>Selecione </a:t>
            </a:r>
            <a:r>
              <a:rPr lang="pt-BR" b="1" dirty="0">
                <a:solidFill>
                  <a:srgbClr val="FF0000"/>
                </a:solidFill>
              </a:rPr>
              <a:t>Criar Certificado </a:t>
            </a:r>
            <a:r>
              <a:rPr lang="pt-BR" b="1" dirty="0" err="1">
                <a:solidFill>
                  <a:srgbClr val="FF0000"/>
                </a:solidFill>
              </a:rPr>
              <a:t>Autoassinado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191653" y="1960738"/>
            <a:ext cx="4634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Clique com o botão direito na parte em branco</a:t>
            </a:r>
          </a:p>
        </p:txBody>
      </p:sp>
    </p:spTree>
    <p:extLst>
      <p:ext uri="{BB962C8B-B14F-4D97-AF65-F5344CB8AC3E}">
        <p14:creationId xmlns:p14="http://schemas.microsoft.com/office/powerpoint/2010/main" val="765645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754" y="1141413"/>
            <a:ext cx="6570492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CRIAR CERTIFICADO NO </a:t>
            </a:r>
            <a:r>
              <a:rPr lang="pt-BR" dirty="0">
                <a:solidFill>
                  <a:srgbClr val="FF0000"/>
                </a:solidFill>
              </a:rPr>
              <a:t>IIS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1380595" y="3680454"/>
            <a:ext cx="2863813" cy="35233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2021514" y="4181929"/>
            <a:ext cx="2380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Troque para  </a:t>
            </a:r>
            <a:r>
              <a:rPr lang="pt-BR" b="1" dirty="0">
                <a:solidFill>
                  <a:srgbClr val="FF0000"/>
                </a:solidFill>
              </a:rPr>
              <a:t>Hospedagem na Web</a:t>
            </a:r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5729120" y="5730948"/>
            <a:ext cx="1139513" cy="3236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030279" y="2912620"/>
            <a:ext cx="209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certificado-redes-</a:t>
            </a:r>
            <a:r>
              <a:rPr lang="pt-BR" b="1" dirty="0" err="1">
                <a:solidFill>
                  <a:srgbClr val="FF0000"/>
                </a:solidFill>
              </a:rPr>
              <a:t>br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774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77" y="2881423"/>
            <a:ext cx="8780597" cy="1616149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CRIAR CERTIFICADO NO </a:t>
            </a:r>
            <a:r>
              <a:rPr lang="pt-BR" dirty="0">
                <a:solidFill>
                  <a:srgbClr val="FF0000"/>
                </a:solidFill>
              </a:rPr>
              <a:t>IIS</a:t>
            </a:r>
          </a:p>
        </p:txBody>
      </p:sp>
      <p:sp>
        <p:nvSpPr>
          <p:cNvPr id="6" name="Retângulo 5"/>
          <p:cNvSpPr/>
          <p:nvPr/>
        </p:nvSpPr>
        <p:spPr>
          <a:xfrm>
            <a:off x="3006024" y="2203028"/>
            <a:ext cx="247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Certificado Criado</a:t>
            </a:r>
          </a:p>
        </p:txBody>
      </p:sp>
    </p:spTree>
    <p:extLst>
      <p:ext uri="{BB962C8B-B14F-4D97-AF65-F5344CB8AC3E}">
        <p14:creationId xmlns:p14="http://schemas.microsoft.com/office/powerpoint/2010/main" val="2729473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t-BR" dirty="0"/>
              <a:t>CRIAR SITE + SSL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5746244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014" y="1152046"/>
            <a:ext cx="4040449" cy="5035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62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ASSOCIAR CERTIFICADO AO SITE EXISTENTE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3009203" y="2044473"/>
            <a:ext cx="2449144" cy="35233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628554" y="3430128"/>
            <a:ext cx="2380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Clique com o botão direito no site “Redes”</a:t>
            </a:r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4233775" y="4059669"/>
            <a:ext cx="2730551" cy="39537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028762" y="2044473"/>
            <a:ext cx="1980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Dentro de SRVARQ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2179065-015C-45B5-A3EF-F00DB0758C84}"/>
              </a:ext>
            </a:extLst>
          </p:cNvPr>
          <p:cNvCxnSpPr/>
          <p:nvPr/>
        </p:nvCxnSpPr>
        <p:spPr>
          <a:xfrm flipV="1">
            <a:off x="2721935" y="3107070"/>
            <a:ext cx="1084521" cy="36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47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1458913"/>
            <a:ext cx="7648575" cy="44005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62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ASSOCIAR CERTIFICADO AO SITE EXISTENTE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6783571" y="1935126"/>
            <a:ext cx="1612715" cy="42201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3605668" y="2655248"/>
            <a:ext cx="2380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Clique em adicionar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825187" y="2655248"/>
            <a:ext cx="1985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Temos apenas </a:t>
            </a:r>
            <a:r>
              <a:rPr lang="pt-BR" b="1" dirty="0" err="1">
                <a:solidFill>
                  <a:srgbClr val="FF0000"/>
                </a:solidFill>
              </a:rPr>
              <a:t>http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2179065-015C-45B5-A3EF-F00DB0758C84}"/>
              </a:ext>
            </a:extLst>
          </p:cNvPr>
          <p:cNvCxnSpPr/>
          <p:nvPr/>
        </p:nvCxnSpPr>
        <p:spPr>
          <a:xfrm flipV="1">
            <a:off x="5699049" y="2332190"/>
            <a:ext cx="1084521" cy="36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014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1168400"/>
            <a:ext cx="6210300" cy="498157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62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ASSOCIAR CERTIFICADO AO SITE EXISTENTE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1466850" y="1626782"/>
            <a:ext cx="1612715" cy="65672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C29A462-A4F9-43AB-8EC0-5F8165C75591}"/>
              </a:ext>
            </a:extLst>
          </p:cNvPr>
          <p:cNvSpPr/>
          <p:nvPr/>
        </p:nvSpPr>
        <p:spPr>
          <a:xfrm>
            <a:off x="2701900" y="2474452"/>
            <a:ext cx="2380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www.redes.br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94979" y="1592197"/>
            <a:ext cx="871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Troque para </a:t>
            </a:r>
            <a:r>
              <a:rPr lang="pt-BR" b="1" dirty="0" err="1">
                <a:solidFill>
                  <a:srgbClr val="FF0000"/>
                </a:solidFill>
              </a:rPr>
              <a:t>https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2179065-015C-45B5-A3EF-F00DB0758C84}"/>
              </a:ext>
            </a:extLst>
          </p:cNvPr>
          <p:cNvCxnSpPr/>
          <p:nvPr/>
        </p:nvCxnSpPr>
        <p:spPr>
          <a:xfrm flipV="1">
            <a:off x="5699049" y="2332190"/>
            <a:ext cx="1084521" cy="36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1466850" y="4713768"/>
            <a:ext cx="3721838" cy="65672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904014" y="4344436"/>
            <a:ext cx="2605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Selecione o certificado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BE811A2-3D85-49A9-84B1-86459CD663F3}"/>
              </a:ext>
            </a:extLst>
          </p:cNvPr>
          <p:cNvSpPr/>
          <p:nvPr/>
        </p:nvSpPr>
        <p:spPr>
          <a:xfrm>
            <a:off x="5103532" y="5596443"/>
            <a:ext cx="1176432" cy="44096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140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fontScale="625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ASSOCIAR CERTIFICADO AO SITE EXISTENTE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463675"/>
            <a:ext cx="7620000" cy="439102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089484" y="3133714"/>
            <a:ext cx="2561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Agora temos </a:t>
            </a:r>
            <a:r>
              <a:rPr lang="pt-BR" b="1" dirty="0" err="1">
                <a:solidFill>
                  <a:srgbClr val="FF0000"/>
                </a:solidFill>
              </a:rPr>
              <a:t>http</a:t>
            </a:r>
            <a:r>
              <a:rPr lang="pt-BR" b="1" dirty="0">
                <a:solidFill>
                  <a:srgbClr val="FF0000"/>
                </a:solidFill>
              </a:rPr>
              <a:t> e </a:t>
            </a:r>
            <a:r>
              <a:rPr lang="pt-BR" b="1" dirty="0" err="1">
                <a:solidFill>
                  <a:srgbClr val="FF0000"/>
                </a:solidFill>
              </a:rPr>
              <a:t>https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666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body" idx="1"/>
          </p:nvPr>
        </p:nvSpPr>
        <p:spPr>
          <a:xfrm>
            <a:off x="392702" y="2620605"/>
            <a:ext cx="8358596" cy="150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r>
              <a:rPr lang="pt-BR" dirty="0"/>
              <a:t>TESTE DO SITE HTTPS </a:t>
            </a:r>
            <a:r>
              <a:rPr lang="pt-BR" dirty="0">
                <a:solidFill>
                  <a:srgbClr val="FF0000"/>
                </a:solidFill>
              </a:rPr>
              <a:t>REDES.BR</a:t>
            </a: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2"/>
          </p:nvPr>
        </p:nvSpPr>
        <p:spPr>
          <a:xfrm>
            <a:off x="628650" y="2176138"/>
            <a:ext cx="8358596" cy="30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None/>
            </a:pPr>
            <a:r>
              <a:rPr lang="pt-BR" sz="1665" dirty="0"/>
              <a:t>CONCEITO – PRÁTICA</a:t>
            </a:r>
            <a:endParaRPr sz="1665" dirty="0"/>
          </a:p>
        </p:txBody>
      </p:sp>
    </p:spTree>
    <p:extLst>
      <p:ext uri="{BB962C8B-B14F-4D97-AF65-F5344CB8AC3E}">
        <p14:creationId xmlns:p14="http://schemas.microsoft.com/office/powerpoint/2010/main" val="397689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fontScale="92500"/>
          </a:bodyPr>
          <a:lstStyle/>
          <a:p>
            <a:r>
              <a:rPr lang="pt-BR" dirty="0">
                <a:solidFill>
                  <a:srgbClr val="7030A0"/>
                </a:solidFill>
              </a:rPr>
              <a:t>AWS</a:t>
            </a:r>
            <a:r>
              <a:rPr lang="pt-BR" dirty="0"/>
              <a:t> – GRUPO DE SEGURANÇA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655400" y="1482163"/>
            <a:ext cx="583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Grupo de segurança: </a:t>
            </a:r>
            <a:r>
              <a:rPr lang="pt-BR" dirty="0" err="1">
                <a:solidFill>
                  <a:srgbClr val="7030A0"/>
                </a:solidFill>
              </a:rPr>
              <a:t>GrupoSec-WindowsServe</a:t>
            </a:r>
            <a:r>
              <a:rPr lang="pt-BR" dirty="0" err="1"/>
              <a:t>r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53C7A-38BF-4794-816A-C2F4784262A8}"/>
              </a:ext>
            </a:extLst>
          </p:cNvPr>
          <p:cNvSpPr/>
          <p:nvPr/>
        </p:nvSpPr>
        <p:spPr>
          <a:xfrm>
            <a:off x="628649" y="2217175"/>
            <a:ext cx="2303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Preencha desta forma: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7" y="2586507"/>
            <a:ext cx="8757673" cy="224618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334136" y="4126837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FTP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80934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ACESSAR SITE REDES.BR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2481955" y="3588255"/>
            <a:ext cx="447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Não existe unidade certificadora: </a:t>
            </a:r>
            <a:r>
              <a:rPr lang="pt-BR" b="1" dirty="0">
                <a:solidFill>
                  <a:srgbClr val="FF0000"/>
                </a:solidFill>
              </a:rPr>
              <a:t>Não seguro</a:t>
            </a:r>
            <a:endParaRPr lang="pt-BR" b="1" dirty="0"/>
          </a:p>
        </p:txBody>
      </p:sp>
      <p:sp>
        <p:nvSpPr>
          <p:cNvPr id="8" name="Retângulo 7"/>
          <p:cNvSpPr/>
          <p:nvPr/>
        </p:nvSpPr>
        <p:spPr>
          <a:xfrm>
            <a:off x="1706082" y="1084290"/>
            <a:ext cx="4869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Dentro de qualquer lugar: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https://www.redes.br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1906" y="2645280"/>
            <a:ext cx="39338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28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1439863"/>
            <a:ext cx="7734300" cy="4438650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ACESSAR SITE REDES.BR</a:t>
            </a:r>
          </a:p>
        </p:txBody>
      </p:sp>
      <p:sp>
        <p:nvSpPr>
          <p:cNvPr id="8" name="Retângulo 7"/>
          <p:cNvSpPr/>
          <p:nvPr/>
        </p:nvSpPr>
        <p:spPr>
          <a:xfrm>
            <a:off x="1706082" y="1084290"/>
            <a:ext cx="4869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Dentro de qualquer lugar: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https://www.redes.br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C97EA90-5496-4325-A2E9-B09C15F1F1DD}"/>
              </a:ext>
            </a:extLst>
          </p:cNvPr>
          <p:cNvSpPr/>
          <p:nvPr/>
        </p:nvSpPr>
        <p:spPr>
          <a:xfrm>
            <a:off x="838045" y="5509181"/>
            <a:ext cx="2121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Clique em </a:t>
            </a:r>
            <a:r>
              <a:rPr lang="pt-BR" b="1" dirty="0">
                <a:solidFill>
                  <a:srgbClr val="FF0000"/>
                </a:solidFill>
              </a:rPr>
              <a:t>Avançado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28085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210253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/>
                </a:solidFill>
              </a:rPr>
              <a:t>ACESSAR SITE REDES.BR</a:t>
            </a:r>
          </a:p>
        </p:txBody>
      </p:sp>
      <p:sp>
        <p:nvSpPr>
          <p:cNvPr id="8" name="Retângulo 7"/>
          <p:cNvSpPr/>
          <p:nvPr/>
        </p:nvSpPr>
        <p:spPr>
          <a:xfrm>
            <a:off x="2344035" y="1141413"/>
            <a:ext cx="4869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Dentro de qualquer lugar: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https://www.redes.br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656" y="2055223"/>
            <a:ext cx="6838950" cy="203835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847335" y="4408136"/>
            <a:ext cx="3523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Acessado com sucesso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2043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IIS – Referencias</a:t>
            </a:r>
          </a:p>
          <a:p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3FFAB6E-8909-455F-81B2-48E831D4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000" dirty="0">
                <a:latin typeface="Montserrat" panose="02000505000000020004" pitchFamily="2" charset="0"/>
                <a:cs typeface="Calibri" panose="020F0502020204030204" pitchFamily="34" charset="0"/>
              </a:rPr>
              <a:t>Site Oficial Microsoft IIS – Conceitos e Instalação</a:t>
            </a:r>
            <a:endParaRPr lang="pt-BR" sz="2000" dirty="0">
              <a:latin typeface="Montserrat" panose="02000505000000020004" pitchFamily="2" charset="0"/>
              <a:cs typeface="Calibri" panose="020F0502020204030204" pitchFamily="34" charset="0"/>
            </a:endParaRPr>
          </a:p>
          <a:p>
            <a:r>
              <a:rPr lang="pt-BR" sz="2000" dirty="0">
                <a:hlinkClick r:id="rId3"/>
              </a:rPr>
              <a:t>https://docs.microsoft.com/en-us/previous-versions/windows/it-pro/windows-server-2012-R2-and-2012/hh831725(v=ws.11)?redirectedfrom=MSDN</a:t>
            </a:r>
            <a:endParaRPr lang="pt-BR" sz="2000" dirty="0"/>
          </a:p>
          <a:p>
            <a:r>
              <a:rPr lang="pt-BR" altLang="pt-BR" sz="2000" dirty="0">
                <a:latin typeface="Montserrat" panose="02000505000000020004" pitchFamily="2" charset="0"/>
                <a:cs typeface="Calibri" panose="020F0502020204030204" pitchFamily="34" charset="0"/>
              </a:rPr>
              <a:t>Site Oficial Microsoft IIS – Como montar meu primeiro site</a:t>
            </a:r>
            <a:endParaRPr lang="pt-BR" sz="2000" dirty="0">
              <a:latin typeface="Montserrat" panose="02000505000000020004" pitchFamily="2" charset="0"/>
              <a:cs typeface="Calibri" panose="020F0502020204030204" pitchFamily="34" charset="0"/>
            </a:endParaRPr>
          </a:p>
          <a:p>
            <a:r>
              <a:rPr lang="pt-BR" sz="2000" dirty="0">
                <a:hlinkClick r:id="rId4"/>
              </a:rPr>
              <a:t>https://support.microsoft.com/pt-br/help/323972/how-to-set-up-your-first-iis-web-site</a:t>
            </a:r>
            <a:r>
              <a:rPr lang="pt-BR" sz="2000" dirty="0"/>
              <a:t> </a:t>
            </a:r>
          </a:p>
          <a:p>
            <a:r>
              <a:rPr lang="pt-BR" sz="2000" dirty="0">
                <a:hlinkClick r:id="rId5"/>
              </a:rPr>
              <a:t>https://support.microsoft.com/pt-br/help/2468142</a:t>
            </a:r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80856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628649" y="365126"/>
            <a:ext cx="7168689" cy="566691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SRVWIN</a:t>
            </a:r>
            <a:r>
              <a:rPr lang="pt-BR" dirty="0"/>
              <a:t> – VER DNS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6B759F-BAE4-4140-9DA0-461278FFFDB3}"/>
              </a:ext>
            </a:extLst>
          </p:cNvPr>
          <p:cNvSpPr/>
          <p:nvPr/>
        </p:nvSpPr>
        <p:spPr>
          <a:xfrm>
            <a:off x="1401400" y="1568559"/>
            <a:ext cx="58331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202124"/>
                </a:solidFill>
                <a:latin typeface="Roboto"/>
              </a:rPr>
              <a:t>Windows + R : </a:t>
            </a:r>
            <a:r>
              <a:rPr lang="pt-BR" sz="2800" dirty="0" err="1">
                <a:solidFill>
                  <a:srgbClr val="00B0F0"/>
                </a:solidFill>
                <a:latin typeface="Roboto"/>
              </a:rPr>
              <a:t>dnsmgmt.msc</a:t>
            </a:r>
            <a:endParaRPr lang="pt-BR" sz="2800" dirty="0">
              <a:solidFill>
                <a:srgbClr val="00B0F0"/>
              </a:solidFill>
            </a:endParaRPr>
          </a:p>
          <a:p>
            <a:pPr algn="ctr"/>
            <a:endParaRPr lang="pt-BR" sz="2800" dirty="0">
              <a:solidFill>
                <a:srgbClr val="FF0000"/>
              </a:solidFill>
            </a:endParaRPr>
          </a:p>
          <a:p>
            <a:pPr algn="ctr"/>
            <a:r>
              <a:rPr lang="pt-BR" sz="2800" dirty="0">
                <a:solidFill>
                  <a:srgbClr val="FF0000"/>
                </a:solidFill>
              </a:rPr>
              <a:t>Dento do domínio Redes.br cadastrar entrada:</a:t>
            </a:r>
          </a:p>
          <a:p>
            <a:pPr algn="ctr"/>
            <a:endParaRPr lang="pt-BR" sz="2800" dirty="0">
              <a:solidFill>
                <a:srgbClr val="FF0000"/>
              </a:solidFill>
            </a:endParaRPr>
          </a:p>
          <a:p>
            <a:pPr algn="ctr"/>
            <a:r>
              <a:rPr lang="pt-BR" sz="2800" dirty="0" err="1">
                <a:solidFill>
                  <a:srgbClr val="FF0000"/>
                </a:solidFill>
              </a:rPr>
              <a:t>www</a:t>
            </a:r>
            <a:r>
              <a:rPr lang="pt-BR" sz="2800" dirty="0">
                <a:solidFill>
                  <a:srgbClr val="FF0000"/>
                </a:solidFill>
              </a:rPr>
              <a:t>   </a:t>
            </a:r>
            <a:r>
              <a:rPr lang="pt-BR" sz="2800" dirty="0">
                <a:solidFill>
                  <a:srgbClr val="00B050"/>
                </a:solidFill>
              </a:rPr>
              <a:t>A</a:t>
            </a:r>
            <a:r>
              <a:rPr lang="pt-BR" sz="2800" dirty="0">
                <a:solidFill>
                  <a:srgbClr val="FF0000"/>
                </a:solidFill>
              </a:rPr>
              <a:t>    </a:t>
            </a:r>
            <a:r>
              <a:rPr lang="pt-BR" sz="2800" dirty="0" err="1">
                <a:solidFill>
                  <a:srgbClr val="7030A0"/>
                </a:solidFill>
              </a:rPr>
              <a:t>Seu_IP_Publico_SrvArq</a:t>
            </a:r>
            <a:endParaRPr lang="pt-BR" sz="2800" dirty="0">
              <a:solidFill>
                <a:srgbClr val="7030A0"/>
              </a:solidFill>
            </a:endParaRPr>
          </a:p>
          <a:p>
            <a:pPr algn="ctr"/>
            <a:endParaRPr lang="pt-BR" sz="2800" dirty="0">
              <a:solidFill>
                <a:srgbClr val="7030A0"/>
              </a:solidFill>
            </a:endParaRPr>
          </a:p>
          <a:p>
            <a:pPr algn="ctr"/>
            <a:r>
              <a:rPr lang="pt-BR" sz="2800" dirty="0">
                <a:solidFill>
                  <a:srgbClr val="FF0000"/>
                </a:solidFill>
              </a:rPr>
              <a:t>Realizar teste de </a:t>
            </a:r>
            <a:r>
              <a:rPr lang="pt-BR" sz="2800" dirty="0" err="1">
                <a:solidFill>
                  <a:srgbClr val="FF0000"/>
                </a:solidFill>
              </a:rPr>
              <a:t>ping</a:t>
            </a:r>
            <a:r>
              <a:rPr lang="pt-BR" sz="2800" dirty="0">
                <a:solidFill>
                  <a:srgbClr val="FF0000"/>
                </a:solidFill>
              </a:rPr>
              <a:t> e confirmar se o endereço esta certo.</a:t>
            </a:r>
            <a:endParaRPr lang="pt-BR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883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6431</TotalTime>
  <Words>1448</Words>
  <Application>Microsoft Office PowerPoint</Application>
  <PresentationFormat>Apresentação na tela (4:3)</PresentationFormat>
  <Paragraphs>259</Paragraphs>
  <Slides>83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83</vt:i4>
      </vt:variant>
    </vt:vector>
  </HeadingPairs>
  <TitlesOfParts>
    <vt:vector size="90" baseType="lpstr">
      <vt:lpstr>Arial</vt:lpstr>
      <vt:lpstr>Arial</vt:lpstr>
      <vt:lpstr>Calibri</vt:lpstr>
      <vt:lpstr>Calibri Light</vt:lpstr>
      <vt:lpstr>Montserrat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SESI SENAI 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Jorge da Silva</dc:creator>
  <cp:lastModifiedBy>Danilo sibov</cp:lastModifiedBy>
  <cp:revision>196</cp:revision>
  <dcterms:created xsi:type="dcterms:W3CDTF">2019-02-19T13:22:14Z</dcterms:created>
  <dcterms:modified xsi:type="dcterms:W3CDTF">2021-06-25T12:42:07Z</dcterms:modified>
</cp:coreProperties>
</file>